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72"/>
  </p:notesMasterIdLst>
  <p:sldIdLst>
    <p:sldId id="256" r:id="rId2"/>
    <p:sldId id="405" r:id="rId3"/>
    <p:sldId id="372" r:id="rId4"/>
    <p:sldId id="373" r:id="rId5"/>
    <p:sldId id="374" r:id="rId6"/>
    <p:sldId id="375" r:id="rId7"/>
    <p:sldId id="343" r:id="rId8"/>
    <p:sldId id="344" r:id="rId9"/>
    <p:sldId id="261" r:id="rId10"/>
    <p:sldId id="406" r:id="rId11"/>
    <p:sldId id="263" r:id="rId12"/>
    <p:sldId id="274" r:id="rId13"/>
    <p:sldId id="267" r:id="rId14"/>
    <p:sldId id="407" r:id="rId15"/>
    <p:sldId id="268" r:id="rId16"/>
    <p:sldId id="269" r:id="rId17"/>
    <p:sldId id="409" r:id="rId18"/>
    <p:sldId id="410" r:id="rId19"/>
    <p:sldId id="411" r:id="rId20"/>
    <p:sldId id="412" r:id="rId21"/>
    <p:sldId id="413" r:id="rId22"/>
    <p:sldId id="271" r:id="rId23"/>
    <p:sldId id="273" r:id="rId24"/>
    <p:sldId id="414" r:id="rId25"/>
    <p:sldId id="415" r:id="rId26"/>
    <p:sldId id="416" r:id="rId27"/>
    <p:sldId id="417" r:id="rId28"/>
    <p:sldId id="419" r:id="rId29"/>
    <p:sldId id="418" r:id="rId30"/>
    <p:sldId id="275" r:id="rId31"/>
    <p:sldId id="278" r:id="rId32"/>
    <p:sldId id="280" r:id="rId33"/>
    <p:sldId id="279" r:id="rId34"/>
    <p:sldId id="281" r:id="rId35"/>
    <p:sldId id="284" r:id="rId36"/>
    <p:sldId id="316" r:id="rId37"/>
    <p:sldId id="285" r:id="rId38"/>
    <p:sldId id="428" r:id="rId39"/>
    <p:sldId id="429" r:id="rId40"/>
    <p:sldId id="422" r:id="rId41"/>
    <p:sldId id="423" r:id="rId42"/>
    <p:sldId id="424" r:id="rId43"/>
    <p:sldId id="425" r:id="rId44"/>
    <p:sldId id="427" r:id="rId45"/>
    <p:sldId id="287" r:id="rId46"/>
    <p:sldId id="420" r:id="rId47"/>
    <p:sldId id="331" r:id="rId48"/>
    <p:sldId id="289" r:id="rId49"/>
    <p:sldId id="288" r:id="rId50"/>
    <p:sldId id="436" r:id="rId51"/>
    <p:sldId id="378" r:id="rId52"/>
    <p:sldId id="348" r:id="rId53"/>
    <p:sldId id="349" r:id="rId54"/>
    <p:sldId id="350" r:id="rId55"/>
    <p:sldId id="351" r:id="rId56"/>
    <p:sldId id="352" r:id="rId57"/>
    <p:sldId id="353" r:id="rId58"/>
    <p:sldId id="443" r:id="rId59"/>
    <p:sldId id="354" r:id="rId60"/>
    <p:sldId id="355" r:id="rId61"/>
    <p:sldId id="356" r:id="rId62"/>
    <p:sldId id="357" r:id="rId63"/>
    <p:sldId id="358" r:id="rId64"/>
    <p:sldId id="359" r:id="rId65"/>
    <p:sldId id="360" r:id="rId66"/>
    <p:sldId id="361" r:id="rId67"/>
    <p:sldId id="362" r:id="rId68"/>
    <p:sldId id="444" r:id="rId69"/>
    <p:sldId id="363" r:id="rId70"/>
    <p:sldId id="439" r:id="rId7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6491" autoAdjust="0"/>
  </p:normalViewPr>
  <p:slideViewPr>
    <p:cSldViewPr>
      <p:cViewPr varScale="1">
        <p:scale>
          <a:sx n="59" d="100"/>
          <a:sy n="59" d="100"/>
        </p:scale>
        <p:origin x="151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8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9E2A1C9-D9E8-4C9B-AD7B-3A531ACFFB96}" type="datetimeFigureOut">
              <a:rPr lang="en-US"/>
              <a:pPr>
                <a:defRPr/>
              </a:pPr>
              <a:t>20-May-24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2A1ABE-1C97-437B-86CD-0E7881AD03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8417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396843-8112-489F-998E-2F7007B9B03C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59844-5374-4722-9694-370C155E65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400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8789E-AFAA-49DE-AC01-CE6F737476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5731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8B762-B6E6-4DCA-9C7D-A0157380D2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100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329A3-5814-4B09-91D7-9B9E557325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828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E3892-3F9F-4942-B8BB-71FA5AC9D8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0169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CE85F-EFE4-482D-9802-7C6059491C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319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87324-0FE6-4DE7-A563-00A2A41A65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392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2A98F-0984-4696-8ADC-803E57993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9752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C7EF2-CCF2-4E43-A0C5-4EE7A13DDA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5017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11E75-025D-43C0-9A6D-4C4F782D83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3782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52B9C-99F4-49FD-96D4-0574CE8BA3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8162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F50962-C602-4101-9021-7E51DC48B5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042988" y="5949950"/>
            <a:ext cx="6781800" cy="2016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Latn-RS" altLang="en-US" sz="2800" dirty="0">
                <a:latin typeface="Comic Sans MS" panose="030F0702030302020204" pitchFamily="66" charset="0"/>
              </a:rPr>
              <a:t>Doc</a:t>
            </a:r>
            <a:r>
              <a:rPr lang="sr-Cyrl-RS" altLang="en-US" sz="2800" dirty="0">
                <a:latin typeface="Comic Sans MS" panose="030F0702030302020204" pitchFamily="66" charset="0"/>
              </a:rPr>
              <a:t>. </a:t>
            </a:r>
            <a:r>
              <a:rPr lang="sr-Latn-RS" altLang="en-US" sz="2800" dirty="0">
                <a:latin typeface="Comic Sans MS" panose="030F0702030302020204" pitchFamily="66" charset="0"/>
              </a:rPr>
              <a:t>dr</a:t>
            </a:r>
            <a:r>
              <a:rPr lang="sr-Cyrl-RS" altLang="en-US" sz="2800" dirty="0">
                <a:latin typeface="Comic Sans MS" panose="030F0702030302020204" pitchFamily="66" charset="0"/>
              </a:rPr>
              <a:t> </a:t>
            </a:r>
            <a:r>
              <a:rPr lang="sr-Latn-BA" altLang="en-US" sz="2800" dirty="0">
                <a:latin typeface="Comic Sans MS" panose="030F0702030302020204" pitchFamily="66" charset="0"/>
              </a:rPr>
              <a:t>Tatjana Boskovic Matic</a:t>
            </a:r>
            <a:endParaRPr lang="en-US" altLang="en-US" sz="2800" dirty="0">
              <a:latin typeface="Comic Sans MS" panose="030F0702030302020204" pitchFamily="66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4575" y="3716338"/>
            <a:ext cx="6858000" cy="2387600"/>
          </a:xfrm>
        </p:spPr>
        <p:txBody>
          <a:bodyPr/>
          <a:lstStyle/>
          <a:p>
            <a:r>
              <a:rPr lang="en-US" altLang="en-US" sz="4800" dirty="0">
                <a:latin typeface="Comic Sans MS" panose="030F0702030302020204" pitchFamily="66" charset="0"/>
              </a:rPr>
              <a:t>Stroke</a:t>
            </a:r>
            <a:br>
              <a:rPr lang="sr-Latn-CS" altLang="en-US" sz="4800" dirty="0">
                <a:latin typeface="Comic Sans MS" panose="030F0702030302020204" pitchFamily="66" charset="0"/>
              </a:rPr>
            </a:br>
            <a:endParaRPr lang="en-US" altLang="en-US" sz="4800" dirty="0">
              <a:latin typeface="Comic Sans MS" panose="030F0702030302020204" pitchFamily="66" charset="0"/>
            </a:endParaRPr>
          </a:p>
        </p:txBody>
      </p:sp>
      <p:pic>
        <p:nvPicPr>
          <p:cNvPr id="307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8125" cy="371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508000" y="46038"/>
            <a:ext cx="7886700" cy="1325562"/>
          </a:xfrm>
        </p:spPr>
        <p:txBody>
          <a:bodyPr/>
          <a:lstStyle/>
          <a:p>
            <a:r>
              <a:rPr lang="sr-Latn-RS" altLang="en-US" sz="4800" dirty="0">
                <a:latin typeface="Comic Sans MS" panose="030F0702030302020204" pitchFamily="66" charset="0"/>
              </a:rPr>
              <a:t>             </a:t>
            </a:r>
            <a:r>
              <a:rPr lang="en-US" altLang="en-US" sz="4800" dirty="0">
                <a:latin typeface="Comic Sans MS" panose="030F0702030302020204" pitchFamily="66" charset="0"/>
              </a:rPr>
              <a:t>Penumbra</a:t>
            </a:r>
          </a:p>
        </p:txBody>
      </p:sp>
      <p:pic>
        <p:nvPicPr>
          <p:cNvPr id="17411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3" y="1690688"/>
            <a:ext cx="4676775" cy="4297362"/>
          </a:xfrm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3782249" y="3357563"/>
            <a:ext cx="1339790" cy="646331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Core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heart attack</a:t>
            </a:r>
          </a:p>
        </p:txBody>
      </p:sp>
      <p:sp>
        <p:nvSpPr>
          <p:cNvPr id="17413" name="Line 19"/>
          <p:cNvSpPr>
            <a:spLocks noChangeShapeType="1"/>
          </p:cNvSpPr>
          <p:nvPr/>
        </p:nvSpPr>
        <p:spPr bwMode="auto">
          <a:xfrm flipH="1">
            <a:off x="4859338" y="2239963"/>
            <a:ext cx="1219200" cy="1055687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4" name="Text Box 18"/>
          <p:cNvSpPr txBox="1">
            <a:spLocks noChangeArrowheads="1"/>
          </p:cNvSpPr>
          <p:nvPr/>
        </p:nvSpPr>
        <p:spPr bwMode="auto">
          <a:xfrm>
            <a:off x="5943360" y="1747838"/>
            <a:ext cx="11657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400" b="1" dirty="0">
                <a:solidFill>
                  <a:srgbClr val="000000"/>
                </a:solidFill>
                <a:latin typeface="Verdana" panose="020B0604030504040204" pitchFamily="34" charset="0"/>
              </a:rPr>
              <a:t>selective</a:t>
            </a:r>
          </a:p>
          <a:p>
            <a:pPr algn="ctr"/>
            <a:r>
              <a:rPr lang="en-US" altLang="en-US" sz="1400" b="1" dirty="0">
                <a:solidFill>
                  <a:srgbClr val="000000"/>
                </a:solidFill>
                <a:latin typeface="Verdana" panose="020B0604030504040204" pitchFamily="34" charset="0"/>
              </a:rPr>
              <a:t>cell death</a:t>
            </a:r>
          </a:p>
        </p:txBody>
      </p:sp>
      <p:sp>
        <p:nvSpPr>
          <p:cNvPr id="17415" name="Line 15"/>
          <p:cNvSpPr>
            <a:spLocks noChangeShapeType="1"/>
          </p:cNvSpPr>
          <p:nvPr/>
        </p:nvSpPr>
        <p:spPr bwMode="auto">
          <a:xfrm flipV="1">
            <a:off x="2484438" y="4437063"/>
            <a:ext cx="1300162" cy="901700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6" name="Text Box 14"/>
          <p:cNvSpPr txBox="1">
            <a:spLocks noChangeArrowheads="1"/>
          </p:cNvSpPr>
          <p:nvPr/>
        </p:nvSpPr>
        <p:spPr bwMode="auto">
          <a:xfrm>
            <a:off x="998538" y="5338763"/>
            <a:ext cx="1643062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400" b="1" dirty="0">
                <a:solidFill>
                  <a:srgbClr val="000000"/>
                </a:solidFill>
                <a:latin typeface="Verdana" panose="020B0604030504040204" pitchFamily="34" charset="0"/>
              </a:rPr>
              <a:t>denatured proteins</a:t>
            </a:r>
          </a:p>
        </p:txBody>
      </p:sp>
      <p:sp>
        <p:nvSpPr>
          <p:cNvPr id="17417" name="Line 17"/>
          <p:cNvSpPr>
            <a:spLocks noChangeShapeType="1"/>
          </p:cNvSpPr>
          <p:nvPr/>
        </p:nvSpPr>
        <p:spPr bwMode="auto">
          <a:xfrm flipH="1" flipV="1">
            <a:off x="5051425" y="4724400"/>
            <a:ext cx="1066800" cy="762000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8" name="Text Box 16"/>
          <p:cNvSpPr txBox="1">
            <a:spLocks noChangeArrowheads="1"/>
          </p:cNvSpPr>
          <p:nvPr/>
        </p:nvSpPr>
        <p:spPr bwMode="auto">
          <a:xfrm>
            <a:off x="5791066" y="5486400"/>
            <a:ext cx="97975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400" b="1" dirty="0">
                <a:solidFill>
                  <a:srgbClr val="000000"/>
                </a:solidFill>
                <a:latin typeface="Verdana" panose="020B0604030504040204" pitchFamily="34" charset="0"/>
              </a:rPr>
              <a:t>hypoxia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536" y="116632"/>
            <a:ext cx="7886700" cy="1325562"/>
          </a:xfrm>
        </p:spPr>
        <p:txBody>
          <a:bodyPr/>
          <a:lstStyle/>
          <a:p>
            <a:r>
              <a:rPr lang="sr-Latn-RS" altLang="en-US" sz="4800" dirty="0">
                <a:latin typeface="Comic Sans MS" panose="030F0702030302020204" pitchFamily="66" charset="0"/>
              </a:rPr>
              <a:t>         </a:t>
            </a:r>
            <a:r>
              <a:rPr lang="en-US" altLang="en-US" sz="4800" dirty="0">
                <a:latin typeface="Comic Sans MS" panose="030F0702030302020204" pitchFamily="66" charset="0"/>
              </a:rPr>
              <a:t>Brain ischemia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9388" y="1412875"/>
            <a:ext cx="8964612" cy="51847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The earliest biological response – </a:t>
            </a:r>
            <a:r>
              <a:rPr lang="en-US" sz="2400" b="1" dirty="0"/>
              <a:t>relatively rapid development of collateral circulation</a:t>
            </a:r>
            <a:endParaRPr lang="sr-Latn-CS" sz="2400" b="1" dirty="0"/>
          </a:p>
          <a:p>
            <a:pPr fontAlgn="auto">
              <a:spcAft>
                <a:spcPts val="0"/>
              </a:spcAft>
              <a:defRPr/>
            </a:pPr>
            <a:r>
              <a:rPr lang="en-US" sz="2400" b="1" dirty="0"/>
              <a:t>The center of the infarct zone</a:t>
            </a:r>
            <a:endParaRPr lang="sr-Latn-RS" sz="2400" b="1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- </a:t>
            </a:r>
            <a:r>
              <a:rPr lang="en-US" sz="2400" dirty="0"/>
              <a:t>irreversible changes, there is no therapeutic response</a:t>
            </a:r>
            <a:endParaRPr lang="sr-Latn-CS" sz="2400" dirty="0"/>
          </a:p>
          <a:p>
            <a:pPr fontAlgn="auto">
              <a:spcAft>
                <a:spcPts val="0"/>
              </a:spcAft>
              <a:defRPr/>
            </a:pPr>
            <a:endParaRPr lang="sr-Latn-CS" sz="2400" b="1" dirty="0"/>
          </a:p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</a:rPr>
              <a:t>Penumbra</a:t>
            </a:r>
            <a:r>
              <a:rPr lang="sr-Latn-CS" sz="2400" b="1" dirty="0">
                <a:solidFill>
                  <a:srgbClr val="C0000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/>
              <a:t>   </a:t>
            </a:r>
            <a:r>
              <a:rPr lang="sr-Latn-CS" sz="2400" dirty="0">
                <a:solidFill>
                  <a:srgbClr val="C00000"/>
                </a:solidFill>
              </a:rPr>
              <a:t>– </a:t>
            </a:r>
            <a:r>
              <a:rPr lang="en-US" sz="2400" dirty="0">
                <a:solidFill>
                  <a:srgbClr val="C00000"/>
                </a:solidFill>
              </a:rPr>
              <a:t>neurons functionally silent but still structurally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400" dirty="0">
                <a:solidFill>
                  <a:srgbClr val="C00000"/>
                </a:solidFill>
              </a:rPr>
              <a:t>     preserved</a:t>
            </a:r>
            <a:endParaRPr lang="sr-Latn-RS" sz="24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>
                <a:solidFill>
                  <a:srgbClr val="C00000"/>
                </a:solidFill>
              </a:rPr>
              <a:t>   -  </a:t>
            </a:r>
            <a:r>
              <a:rPr lang="en-US" sz="2400" dirty="0">
                <a:solidFill>
                  <a:srgbClr val="C00000"/>
                </a:solidFill>
              </a:rPr>
              <a:t>reversible disorder</a:t>
            </a:r>
            <a:endParaRPr lang="sr-Latn-RS" sz="24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>
                <a:solidFill>
                  <a:srgbClr val="C00000"/>
                </a:solidFill>
              </a:rPr>
              <a:t>   - t</a:t>
            </a:r>
            <a:r>
              <a:rPr lang="en-US" sz="2400" dirty="0" err="1">
                <a:solidFill>
                  <a:srgbClr val="C00000"/>
                </a:solidFill>
              </a:rPr>
              <a:t>arget</a:t>
            </a:r>
            <a:r>
              <a:rPr lang="en-US" sz="2400" dirty="0">
                <a:solidFill>
                  <a:srgbClr val="C00000"/>
                </a:solidFill>
              </a:rPr>
              <a:t> for recanalization and neuroprotection</a:t>
            </a:r>
            <a:endParaRPr lang="sr-Latn-CS" sz="24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r-Latn-C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b="1" dirty="0" err="1"/>
              <a:t>Oligemia</a:t>
            </a:r>
            <a:r>
              <a:rPr lang="en-US" sz="2400" b="1" dirty="0"/>
              <a:t> zone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191500" cy="1325563"/>
          </a:xfrm>
        </p:spPr>
        <p:txBody>
          <a:bodyPr/>
          <a:lstStyle/>
          <a:p>
            <a:r>
              <a:rPr lang="sr-Latn-RS" altLang="en-US" b="1" dirty="0">
                <a:latin typeface="Comic Sans MS" panose="030F0702030302020204" pitchFamily="66" charset="0"/>
              </a:rPr>
              <a:t>   </a:t>
            </a:r>
            <a:r>
              <a:rPr lang="en-US" altLang="en-US" sz="4000" dirty="0">
                <a:latin typeface="Comic Sans MS" panose="030F0702030302020204" pitchFamily="66" charset="0"/>
              </a:rPr>
              <a:t>Prognosis of ischemic stroke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325563"/>
            <a:ext cx="8521700" cy="521493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</a:rPr>
              <a:t>Mortality high</a:t>
            </a:r>
            <a:endParaRPr lang="sr-Latn-RS" sz="2400" b="1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r-Latn-RS" sz="24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- </a:t>
            </a:r>
            <a:r>
              <a:rPr lang="en-US" sz="2400" dirty="0"/>
              <a:t>in the first week 10%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- </a:t>
            </a:r>
            <a:r>
              <a:rPr lang="en-US" sz="2400" dirty="0"/>
              <a:t>in the first month another 20%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- </a:t>
            </a:r>
            <a:r>
              <a:rPr lang="en-US" sz="2400" dirty="0"/>
              <a:t>within the first year another 30%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Latn-C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</a:rPr>
              <a:t>Disability.....</a:t>
            </a:r>
            <a:endParaRPr lang="sr-Cyrl-C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800" dirty="0">
                <a:latin typeface="Comic Sans MS" panose="030F0702030302020204" pitchFamily="66" charset="0"/>
              </a:rPr>
              <a:t>         </a:t>
            </a:r>
            <a:r>
              <a:rPr lang="en-US" altLang="en-US" sz="4000" dirty="0">
                <a:latin typeface="Comic Sans MS" panose="030F0702030302020204" pitchFamily="66" charset="0"/>
              </a:rPr>
              <a:t>Risk factors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1690688"/>
            <a:ext cx="8377238" cy="17287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>
                <a:solidFill>
                  <a:srgbClr val="C00000"/>
                </a:solidFill>
              </a:rPr>
              <a:t>Early detection, correction and elimination of risk factors is the best and most effective therapy for stroke!</a:t>
            </a:r>
          </a:p>
        </p:txBody>
      </p:sp>
      <p:pic>
        <p:nvPicPr>
          <p:cNvPr id="2150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3" y="4149725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2115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050" y="412115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solidFill>
                  <a:srgbClr val="000000"/>
                </a:solidFill>
                <a:latin typeface="Comic Sans MS" panose="030F0702030302020204" pitchFamily="66" charset="0"/>
              </a:rPr>
              <a:t>          </a:t>
            </a:r>
            <a:r>
              <a:rPr lang="en-US" altLang="en-US" sz="4000" dirty="0">
                <a:solidFill>
                  <a:srgbClr val="000000"/>
                </a:solidFill>
                <a:latin typeface="Comic Sans MS" panose="030F0702030302020204" pitchFamily="66" charset="0"/>
              </a:rPr>
              <a:t>Risk factors</a:t>
            </a:r>
            <a:endParaRPr lang="en-US" altLang="en-US" sz="4000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 bwMode="auto">
          <a:xfrm>
            <a:off x="628650" y="2133600"/>
            <a:ext cx="7886700" cy="4351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</a:pPr>
            <a:r>
              <a:rPr lang="en-US" altLang="en-US" sz="3200" dirty="0">
                <a:solidFill>
                  <a:srgbClr val="C00000"/>
                </a:solidFill>
              </a:rPr>
              <a:t>Which cannot be corrected</a:t>
            </a:r>
            <a:endParaRPr lang="sr-Latn-RS" altLang="en-US" sz="3200" dirty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</a:pPr>
            <a:endParaRPr lang="sr-Cyrl-RS" altLang="en-US" sz="3200" dirty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</a:pPr>
            <a:r>
              <a:rPr lang="en-US" altLang="en-US" sz="3200" dirty="0">
                <a:solidFill>
                  <a:srgbClr val="C00000"/>
                </a:solidFill>
              </a:rPr>
              <a:t>Which can be corrected</a:t>
            </a:r>
            <a:endParaRPr lang="sr-Latn-RS" altLang="en-US" sz="3200" dirty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</a:pPr>
            <a:endParaRPr lang="sr-Cyrl-RS" altLang="en-US" sz="3200" dirty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</a:pPr>
            <a:r>
              <a:rPr lang="en-US" altLang="en-US" sz="3200" dirty="0">
                <a:solidFill>
                  <a:srgbClr val="C00000"/>
                </a:solidFill>
              </a:rPr>
              <a:t>Potential risk factors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365125"/>
            <a:ext cx="8497887" cy="1325563"/>
          </a:xfrm>
        </p:spPr>
        <p:txBody>
          <a:bodyPr/>
          <a:lstStyle/>
          <a:p>
            <a:r>
              <a:rPr lang="en-US" altLang="en-US" sz="4000" dirty="0">
                <a:latin typeface="Comic Sans MS" panose="030F0702030302020204" pitchFamily="66" charset="0"/>
              </a:rPr>
              <a:t>Non-modifiable risk factors</a:t>
            </a:r>
            <a:br>
              <a:rPr lang="sr-Latn-CS" altLang="en-US" dirty="0">
                <a:latin typeface="Comic Sans MS" panose="030F0702030302020204" pitchFamily="66" charset="0"/>
              </a:rPr>
            </a:br>
            <a:r>
              <a:rPr lang="sr-Latn-CS" altLang="en-US" dirty="0">
                <a:latin typeface="Comic Sans MS" panose="030F0702030302020204" pitchFamily="66" charset="0"/>
              </a:rPr>
              <a:t> </a:t>
            </a:r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179388" y="1341438"/>
            <a:ext cx="4930775" cy="54006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600" b="1" dirty="0">
                <a:solidFill>
                  <a:srgbClr val="C00000"/>
                </a:solidFill>
              </a:rPr>
              <a:t>Age - </a:t>
            </a:r>
            <a:r>
              <a:rPr lang="en-US" altLang="en-US" sz="2600" dirty="0"/>
              <a:t>after the age of 55, the risk doubles with every decade</a:t>
            </a:r>
            <a:endParaRPr lang="sr-Latn-RS" altLang="en-US" sz="2600" dirty="0"/>
          </a:p>
          <a:p>
            <a:endParaRPr lang="sr-Latn-CS" altLang="en-US" sz="2600" dirty="0"/>
          </a:p>
          <a:p>
            <a:r>
              <a:rPr lang="en-US" altLang="en-US" sz="2600" b="1" dirty="0">
                <a:solidFill>
                  <a:srgbClr val="C00000"/>
                </a:solidFill>
              </a:rPr>
              <a:t>Gender – </a:t>
            </a:r>
            <a:r>
              <a:rPr lang="en-US" altLang="en-US" sz="2600" dirty="0"/>
              <a:t>higher risk in men</a:t>
            </a:r>
            <a:endParaRPr lang="sr-Latn-RS" altLang="en-US" sz="2600" dirty="0"/>
          </a:p>
          <a:p>
            <a:endParaRPr lang="sr-Latn-CS" altLang="en-US" sz="2600" dirty="0"/>
          </a:p>
          <a:p>
            <a:r>
              <a:rPr lang="en-US" altLang="en-US" sz="2600" b="1" dirty="0">
                <a:solidFill>
                  <a:srgbClr val="C00000"/>
                </a:solidFill>
              </a:rPr>
              <a:t>Race – </a:t>
            </a:r>
            <a:r>
              <a:rPr lang="en-US" altLang="en-US" sz="2600" dirty="0"/>
              <a:t>higher risk in black and yellow races</a:t>
            </a:r>
            <a:endParaRPr lang="sr-Latn-RS" altLang="en-US" sz="2600" dirty="0"/>
          </a:p>
          <a:p>
            <a:endParaRPr lang="sr-Latn-CS" altLang="en-US" sz="2600" dirty="0"/>
          </a:p>
          <a:p>
            <a:r>
              <a:rPr lang="en-US" altLang="en-US" sz="2600" b="1" dirty="0">
                <a:solidFill>
                  <a:srgbClr val="C00000"/>
                </a:solidFill>
              </a:rPr>
              <a:t>Heredity - </a:t>
            </a:r>
            <a:r>
              <a:rPr lang="en-US" altLang="en-US" sz="2600" dirty="0"/>
              <a:t>genetic factors, environmental factors, lifestyle (common to one family)</a:t>
            </a:r>
          </a:p>
        </p:txBody>
      </p:sp>
      <p:pic>
        <p:nvPicPr>
          <p:cNvPr id="2355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550" y="1050925"/>
            <a:ext cx="1571625" cy="255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12926"/>
            <a:ext cx="18637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790950"/>
            <a:ext cx="229235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150" y="5278438"/>
            <a:ext cx="29718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400" dirty="0">
                <a:latin typeface="Comic Sans MS" pitchFamily="66" charset="0"/>
              </a:rPr>
              <a:t>     </a:t>
            </a:r>
            <a:r>
              <a:rPr lang="en-US" sz="4400" dirty="0">
                <a:latin typeface="Comic Sans MS" pitchFamily="66" charset="0"/>
              </a:rPr>
              <a:t>Modifiable risk factors</a:t>
            </a:r>
            <a:br>
              <a:rPr lang="sr-Latn-CS" sz="4400" dirty="0">
                <a:latin typeface="Comic Sans MS" pitchFamily="66" charset="0"/>
              </a:rPr>
            </a:br>
            <a:r>
              <a:rPr lang="sr-Latn-CS" sz="4000" dirty="0">
                <a:latin typeface="Comic Sans MS" pitchFamily="66" charset="0"/>
              </a:rPr>
              <a:t>  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484313"/>
            <a:ext cx="8686800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/>
              <a:t> </a:t>
            </a: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RS" sz="26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The most important modifiable risk factor for MU</a:t>
            </a:r>
            <a:endParaRPr lang="sr-Latn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Hypertensive patients have a 3 times higher risk for MU</a:t>
            </a:r>
            <a:endParaRPr lang="sr-Cyrl-RS" sz="2400" dirty="0"/>
          </a:p>
        </p:txBody>
      </p:sp>
      <p:sp>
        <p:nvSpPr>
          <p:cNvPr id="2" name="Rounded Rectangle 1"/>
          <p:cNvSpPr/>
          <p:nvPr/>
        </p:nvSpPr>
        <p:spPr>
          <a:xfrm>
            <a:off x="2700338" y="1484783"/>
            <a:ext cx="3024187" cy="10081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C00000"/>
                </a:solidFill>
              </a:rPr>
              <a:t>Hypertension</a:t>
            </a:r>
            <a:endParaRPr lang="en-US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000" dirty="0">
                <a:latin typeface="Comic Sans MS" pitchFamily="66" charset="0"/>
              </a:rPr>
              <a:t>    </a:t>
            </a:r>
            <a:r>
              <a:rPr lang="en-US" sz="4000" dirty="0">
                <a:latin typeface="Comic Sans MS" pitchFamily="66" charset="0"/>
              </a:rPr>
              <a:t>Modifiable risk factors</a:t>
            </a:r>
            <a:br>
              <a:rPr lang="sr-Latn-CS" sz="4000" dirty="0">
                <a:latin typeface="Comic Sans MS" pitchFamily="66" charset="0"/>
              </a:rPr>
            </a:br>
            <a:endParaRPr lang="en-US" sz="4000" dirty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84188" y="1697038"/>
            <a:ext cx="6780212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/>
              <a:t> </a:t>
            </a: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15% of all MUs are associated with AF</a:t>
            </a:r>
            <a:endParaRPr lang="sr-Latn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AF increases the risk of MU by 2.5-4.5 times</a:t>
            </a:r>
            <a:endParaRPr lang="sr-Latn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The use of anticoagulant therapy reduces the risk of MU by 68%</a:t>
            </a:r>
            <a:endParaRPr lang="sr-Cyrl-RS" sz="2400" dirty="0"/>
          </a:p>
        </p:txBody>
      </p:sp>
      <p:sp>
        <p:nvSpPr>
          <p:cNvPr id="2" name="Rounded Rectangle 1"/>
          <p:cNvSpPr/>
          <p:nvPr/>
        </p:nvSpPr>
        <p:spPr>
          <a:xfrm>
            <a:off x="1692275" y="1412776"/>
            <a:ext cx="5543550" cy="108012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C00000"/>
                </a:solidFill>
              </a:rPr>
              <a:t>Atrial fibrillation</a:t>
            </a:r>
            <a:endParaRPr lang="en-US" sz="3600" dirty="0"/>
          </a:p>
        </p:txBody>
      </p:sp>
      <p:pic>
        <p:nvPicPr>
          <p:cNvPr id="2560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879975"/>
            <a:ext cx="4297363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400" dirty="0">
                <a:latin typeface="Comic Sans MS" pitchFamily="66" charset="0"/>
              </a:rPr>
              <a:t>    </a:t>
            </a:r>
            <a:r>
              <a:rPr lang="en-US" sz="4400" dirty="0">
                <a:latin typeface="Comic Sans MS" pitchFamily="66" charset="0"/>
              </a:rPr>
              <a:t>Modifiable risk factors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41438"/>
            <a:ext cx="6202363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/>
              <a:t> </a:t>
            </a: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Latn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Mechanical artificial valve without/with AF</a:t>
            </a:r>
            <a:endParaRPr lang="sr-Latn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Atrial or left ventricular thrombus</a:t>
            </a:r>
            <a:endParaRPr lang="sr-Cyrl-RS" sz="2600" dirty="0"/>
          </a:p>
        </p:txBody>
      </p:sp>
      <p:sp>
        <p:nvSpPr>
          <p:cNvPr id="2" name="Rounded Rectangle 1"/>
          <p:cNvSpPr/>
          <p:nvPr/>
        </p:nvSpPr>
        <p:spPr>
          <a:xfrm>
            <a:off x="1692275" y="1628800"/>
            <a:ext cx="5543550" cy="8640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C00000"/>
                </a:solidFill>
              </a:rPr>
              <a:t>Heart disease</a:t>
            </a:r>
            <a:endParaRPr lang="en-US" sz="3600" dirty="0"/>
          </a:p>
        </p:txBody>
      </p:sp>
      <p:pic>
        <p:nvPicPr>
          <p:cNvPr id="2662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21088"/>
            <a:ext cx="3448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400" dirty="0">
                <a:latin typeface="Comic Sans MS" pitchFamily="66" charset="0"/>
              </a:rPr>
              <a:t>    </a:t>
            </a:r>
            <a:r>
              <a:rPr lang="en-US" sz="4400" dirty="0">
                <a:latin typeface="Comic Sans MS" pitchFamily="66" charset="0"/>
              </a:rPr>
              <a:t>Modifiable risk factors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41438"/>
            <a:ext cx="5267325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/>
              <a:t> </a:t>
            </a: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/>
          </a:p>
        </p:txBody>
      </p:sp>
      <p:sp>
        <p:nvSpPr>
          <p:cNvPr id="2" name="Rounded Rectangle 1"/>
          <p:cNvSpPr/>
          <p:nvPr/>
        </p:nvSpPr>
        <p:spPr>
          <a:xfrm>
            <a:off x="142886" y="3284984"/>
            <a:ext cx="554355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C00000"/>
                </a:solidFill>
              </a:rPr>
              <a:t>Diabetes mellitus</a:t>
            </a:r>
            <a:endParaRPr lang="en-US" sz="3600" dirty="0"/>
          </a:p>
        </p:txBody>
      </p:sp>
      <p:pic>
        <p:nvPicPr>
          <p:cNvPr id="2765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13" y="2754313"/>
            <a:ext cx="3430587" cy="332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873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800" dirty="0">
                <a:latin typeface="Comic Sans MS" panose="030F0702030302020204" pitchFamily="66" charset="0"/>
              </a:rPr>
              <a:t>   </a:t>
            </a:r>
            <a:r>
              <a:rPr lang="en-US" sz="4800" dirty="0">
                <a:latin typeface="Comic Sans MS" panose="030F0702030302020204" pitchFamily="66" charset="0"/>
              </a:rPr>
              <a:t>Blood vessels of the brain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6975"/>
            <a:ext cx="7886700" cy="4351338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altLang="en-US" sz="2800" b="1" dirty="0">
                <a:solidFill>
                  <a:srgbClr val="EB0D32"/>
                </a:solidFill>
                <a:ea typeface="+mj-ea"/>
                <a:cs typeface="+mj-cs"/>
              </a:rPr>
              <a:t>1. Carotid arteries</a:t>
            </a:r>
            <a:br>
              <a:rPr lang="sl-SI" altLang="en-US" sz="2800" b="1" dirty="0">
                <a:solidFill>
                  <a:srgbClr val="EB0D32"/>
                </a:solidFill>
                <a:ea typeface="+mj-ea"/>
                <a:cs typeface="+mj-cs"/>
              </a:rPr>
            </a:br>
            <a:r>
              <a:rPr lang="sl-SI" altLang="en-US" sz="2800" b="1" dirty="0">
                <a:solidFill>
                  <a:srgbClr val="EB0D32"/>
                </a:solidFill>
                <a:ea typeface="+mj-ea"/>
                <a:cs typeface="+mj-cs"/>
              </a:rPr>
              <a:t>2. Vertebral arteries</a:t>
            </a:r>
            <a:endParaRPr lang="en-US" sz="2800" dirty="0"/>
          </a:p>
        </p:txBody>
      </p:sp>
      <p:pic>
        <p:nvPicPr>
          <p:cNvPr id="717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60575"/>
            <a:ext cx="6937375" cy="463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400" dirty="0">
                <a:latin typeface="Comic Sans MS" pitchFamily="66" charset="0"/>
              </a:rPr>
              <a:t>     </a:t>
            </a:r>
            <a:r>
              <a:rPr lang="en-US" sz="4400" dirty="0">
                <a:latin typeface="Comic Sans MS" pitchFamily="66" charset="0"/>
              </a:rPr>
              <a:t>Modifiable risk factors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41438"/>
            <a:ext cx="5267325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/>
              <a:t> </a:t>
            </a: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/>
          </a:p>
        </p:txBody>
      </p:sp>
      <p:sp>
        <p:nvSpPr>
          <p:cNvPr id="2" name="Rounded Rectangle 1"/>
          <p:cNvSpPr/>
          <p:nvPr/>
        </p:nvSpPr>
        <p:spPr>
          <a:xfrm>
            <a:off x="150586" y="3429000"/>
            <a:ext cx="554355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C00000"/>
                </a:solidFill>
              </a:rPr>
              <a:t>Dyslipidemia</a:t>
            </a:r>
            <a:endParaRPr lang="en-US" sz="3600" dirty="0"/>
          </a:p>
        </p:txBody>
      </p:sp>
      <p:pic>
        <p:nvPicPr>
          <p:cNvPr id="2867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924175"/>
            <a:ext cx="34194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000" dirty="0">
                <a:latin typeface="Comic Sans MS" pitchFamily="66" charset="0"/>
              </a:rPr>
              <a:t>     </a:t>
            </a:r>
            <a:r>
              <a:rPr lang="en-US" sz="4000" dirty="0">
                <a:latin typeface="Comic Sans MS" pitchFamily="66" charset="0"/>
              </a:rPr>
              <a:t>Modifiable risk factors</a:t>
            </a:r>
            <a:br>
              <a:rPr lang="sr-Latn-CS" sz="4000" dirty="0">
                <a:latin typeface="Comic Sans MS" pitchFamily="66" charset="0"/>
              </a:rPr>
            </a:br>
            <a:r>
              <a:rPr lang="sr-Latn-CS" sz="4000" dirty="0">
                <a:latin typeface="Comic Sans MS" pitchFamily="66" charset="0"/>
              </a:rPr>
              <a:t> 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22275" y="1989138"/>
            <a:ext cx="5265738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/>
              <a:t> </a:t>
            </a: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/>
          </a:p>
        </p:txBody>
      </p:sp>
      <p:sp>
        <p:nvSpPr>
          <p:cNvPr id="2" name="Rounded Rectangle 1"/>
          <p:cNvSpPr/>
          <p:nvPr/>
        </p:nvSpPr>
        <p:spPr>
          <a:xfrm>
            <a:off x="58964" y="3753789"/>
            <a:ext cx="554355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C00000"/>
                </a:solidFill>
              </a:rPr>
              <a:t>Smoking</a:t>
            </a:r>
            <a:endParaRPr lang="en-US" sz="3600" dirty="0"/>
          </a:p>
        </p:txBody>
      </p:sp>
      <p:pic>
        <p:nvPicPr>
          <p:cNvPr id="2970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0" y="3206750"/>
            <a:ext cx="3149600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28650" y="365125"/>
            <a:ext cx="8407400" cy="13255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</a:t>
            </a:r>
            <a:r>
              <a:rPr lang="en-US" altLang="en-US" sz="4000" dirty="0">
                <a:latin typeface="Comic Sans MS" panose="030F0702030302020204" pitchFamily="66" charset="0"/>
              </a:rPr>
              <a:t>Transient ischemic attack</a:t>
            </a: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1844675"/>
            <a:ext cx="8007350" cy="38195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None/>
            </a:pPr>
            <a:endParaRPr lang="sr-Latn-CS" altLang="en-US" sz="2800" dirty="0"/>
          </a:p>
          <a:p>
            <a:r>
              <a:rPr lang="en-US" altLang="en-US" sz="2800" b="1" dirty="0">
                <a:solidFill>
                  <a:srgbClr val="C00000"/>
                </a:solidFill>
              </a:rPr>
              <a:t>Symptoms resolve within 60 minutes</a:t>
            </a:r>
            <a:endParaRPr lang="sr-Latn-RS" altLang="en-US" sz="2800" b="1" dirty="0">
              <a:solidFill>
                <a:srgbClr val="C00000"/>
              </a:solidFill>
            </a:endParaRPr>
          </a:p>
          <a:p>
            <a:r>
              <a:rPr lang="en-US" altLang="en-US" sz="2800" dirty="0"/>
              <a:t>Scanner finding is fine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000" dirty="0">
                <a:latin typeface="Comic Sans MS" pitchFamily="66" charset="0"/>
              </a:rPr>
              <a:t>   </a:t>
            </a:r>
            <a:r>
              <a:rPr lang="en-US" sz="4000" dirty="0">
                <a:latin typeface="Comic Sans MS" pitchFamily="66" charset="0"/>
              </a:rPr>
              <a:t>Transient ischemic attack</a:t>
            </a: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596900" y="2205038"/>
            <a:ext cx="7886700" cy="43513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/>
              <a:t>Medical emergency</a:t>
            </a:r>
          </a:p>
          <a:p>
            <a:endParaRPr lang="sr-Cyrl-CS" altLang="en-US" sz="3200" dirty="0"/>
          </a:p>
          <a:p>
            <a:r>
              <a:rPr lang="en-US" altLang="en-US" sz="3200" dirty="0"/>
              <a:t>Diagnostic procedure</a:t>
            </a:r>
            <a:r>
              <a:rPr lang="sr-Latn-CS" altLang="en-US" sz="3200" dirty="0"/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3200" dirty="0"/>
              <a:t>    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3200" dirty="0"/>
              <a:t>                - </a:t>
            </a:r>
            <a:r>
              <a:rPr lang="en-US" altLang="en-US" sz="3200" dirty="0"/>
              <a:t>Same as MU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</a:t>
            </a:r>
            <a:r>
              <a:rPr lang="en-US" altLang="en-US" sz="4000" dirty="0">
                <a:latin typeface="Comic Sans MS" panose="030F0702030302020204" pitchFamily="66" charset="0"/>
              </a:rPr>
              <a:t>Clinical of </a:t>
            </a:r>
            <a:r>
              <a:rPr lang="sr-Latn-BA" altLang="en-US" sz="4000" dirty="0">
                <a:latin typeface="Comic Sans MS" panose="030F0702030302020204" pitchFamily="66" charset="0"/>
              </a:rPr>
              <a:t>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/>
              <a:t>Symptoms and signs</a:t>
            </a:r>
            <a:r>
              <a:rPr lang="sr-Cyrl-RS" sz="2800" b="1" dirty="0"/>
              <a:t>: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>
                <a:solidFill>
                  <a:srgbClr val="C00000"/>
                </a:solidFill>
              </a:rPr>
              <a:t>   - </a:t>
            </a:r>
            <a:r>
              <a:rPr lang="en-US" sz="2800" b="1" dirty="0">
                <a:solidFill>
                  <a:srgbClr val="C00000"/>
                </a:solidFill>
              </a:rPr>
              <a:t>Focal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(depends on the affected blood vessel)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>
                <a:solidFill>
                  <a:srgbClr val="C00000"/>
                </a:solidFill>
              </a:rPr>
              <a:t>   - </a:t>
            </a:r>
            <a:r>
              <a:rPr lang="en-US" sz="2800" b="1" dirty="0">
                <a:solidFill>
                  <a:srgbClr val="C00000"/>
                </a:solidFill>
              </a:rPr>
              <a:t>General: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headache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                 nausea and vomiting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                 epileptic seizures</a:t>
            </a:r>
            <a:r>
              <a:rPr lang="sr-Cyrl-RS" dirty="0"/>
              <a:t>  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</a:t>
            </a:r>
            <a:r>
              <a:rPr lang="en-US" altLang="en-US" sz="4000" dirty="0">
                <a:latin typeface="Comic Sans MS" panose="030F0702030302020204" pitchFamily="66" charset="0"/>
              </a:rPr>
              <a:t>Clinical </a:t>
            </a:r>
            <a:r>
              <a:rPr lang="sr-Latn-BA" altLang="en-US" sz="4000" dirty="0">
                <a:latin typeface="Comic Sans MS" panose="030F0702030302020204" pitchFamily="66" charset="0"/>
              </a:rPr>
              <a:t>of 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>
                <a:solidFill>
                  <a:srgbClr val="C00000"/>
                </a:solidFill>
              </a:rPr>
              <a:t>Occlusion of the anterior cerebral artery (ACA)</a:t>
            </a:r>
            <a:endParaRPr lang="sr-Latn-RS" sz="3200" b="1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r-Cyrl-RS" sz="32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3200" dirty="0">
                <a:solidFill>
                  <a:srgbClr val="C00000"/>
                </a:solidFill>
              </a:rPr>
              <a:t>  </a:t>
            </a:r>
            <a:r>
              <a:rPr lang="sr-Cyrl-RS" sz="3200" dirty="0"/>
              <a:t> - </a:t>
            </a:r>
            <a:r>
              <a:rPr lang="en-US" sz="2800" dirty="0"/>
              <a:t>weakness (hemiparesis) of the opposite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RS" sz="2800" dirty="0"/>
              <a:t>     </a:t>
            </a:r>
            <a:r>
              <a:rPr lang="en-US" sz="2800" dirty="0"/>
              <a:t>side bodies - </a:t>
            </a:r>
            <a:r>
              <a:rPr lang="en-US" sz="2800" dirty="0" err="1"/>
              <a:t>crural</a:t>
            </a:r>
            <a:r>
              <a:rPr lang="en-US" sz="2800" dirty="0"/>
              <a:t> type: the leg is higher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 affected by the hand, cortical loss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 sensitivity to the leg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 </a:t>
            </a:r>
            <a:r>
              <a:rPr lang="en-US" altLang="en-US" sz="4000" dirty="0">
                <a:latin typeface="Comic Sans MS" panose="030F0702030302020204" pitchFamily="66" charset="0"/>
              </a:rPr>
              <a:t>Clinical </a:t>
            </a:r>
            <a:r>
              <a:rPr lang="sr-Latn-BA" altLang="en-US" sz="4000" dirty="0">
                <a:latin typeface="Comic Sans MS" panose="030F0702030302020204" pitchFamily="66" charset="0"/>
              </a:rPr>
              <a:t>of 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604963"/>
            <a:ext cx="8515350" cy="5032375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Occlusion of the middle cerebral artery (ACM)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r-Cyrl-RS" sz="2800" b="1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</a:t>
            </a:r>
            <a:r>
              <a:rPr lang="en-US" sz="2800" dirty="0" err="1"/>
              <a:t>Hemiplagia</a:t>
            </a:r>
            <a:r>
              <a:rPr lang="en-US" sz="2800" dirty="0"/>
              <a:t>/hemiparesis of the opposite half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bodies - </a:t>
            </a:r>
            <a:r>
              <a:rPr lang="en-US" sz="2800" dirty="0" err="1"/>
              <a:t>faciobrachial</a:t>
            </a:r>
            <a:r>
              <a:rPr lang="en-US" sz="2800" dirty="0"/>
              <a:t> type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Cortical loss of opposite sensitivity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half of the body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Dominant hemisphere (left): aphasia</a:t>
            </a:r>
            <a:endParaRPr lang="sr-Cyrl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Non-dominant hemisphere (right): neglect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extremities and space on the damaged side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Contralateral homonymous </a:t>
            </a:r>
            <a:r>
              <a:rPr lang="en-US" sz="2800" dirty="0" err="1"/>
              <a:t>hemianopsia</a:t>
            </a:r>
            <a:endParaRPr lang="sr-Cyrl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Altered state of consciousness (most often after 48 hours)</a:t>
            </a:r>
            <a:endParaRPr lang="sr-Cyrl-RS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 </a:t>
            </a:r>
            <a:r>
              <a:rPr lang="en-US" altLang="en-US" sz="4000" dirty="0">
                <a:latin typeface="Comic Sans MS" panose="030F0702030302020204" pitchFamily="66" charset="0"/>
              </a:rPr>
              <a:t>Clinical </a:t>
            </a:r>
            <a:r>
              <a:rPr lang="sr-Latn-BA" altLang="en-US" sz="4000" dirty="0">
                <a:latin typeface="Comic Sans MS" panose="030F0702030302020204" pitchFamily="66" charset="0"/>
              </a:rPr>
              <a:t>of 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604963"/>
            <a:ext cx="8515350" cy="50323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Posterior cerebral artery occlusion (ACP)</a:t>
            </a:r>
            <a:endParaRPr lang="sr-Latn-RS" sz="28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Cyrl-RS" sz="2800" b="1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Unilateral paralysis 3. </a:t>
            </a:r>
            <a:r>
              <a:rPr lang="en-US" sz="2800" dirty="0" err="1"/>
              <a:t>k.n</a:t>
            </a:r>
            <a:r>
              <a:rPr lang="en-US" sz="2800" dirty="0"/>
              <a:t>. and hemiparesis/</a:t>
            </a:r>
            <a:r>
              <a:rPr lang="en-US" sz="2800" dirty="0" err="1"/>
              <a:t>plegia</a:t>
            </a:r>
            <a:endParaRPr lang="en-U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opposite halves of the body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Appearance of involuntary movements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Homonymous </a:t>
            </a:r>
            <a:r>
              <a:rPr lang="en-US" sz="2800" dirty="0" err="1"/>
              <a:t>hemianopsia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b="1" dirty="0"/>
              <a:t>Anton's syndrome – </a:t>
            </a:r>
            <a:r>
              <a:rPr lang="en-US" sz="2800" dirty="0"/>
              <a:t>cortical blindness, patient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he has no insight into his own deficit and often denies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RS" sz="2800" dirty="0"/>
              <a:t>    </a:t>
            </a:r>
            <a:r>
              <a:rPr lang="en-US" sz="2800" dirty="0"/>
              <a:t>it or confabulates in describing what he purports to see</a:t>
            </a:r>
            <a:endParaRPr lang="sr-Cyrl-RS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 </a:t>
            </a:r>
            <a:r>
              <a:rPr lang="en-US" altLang="en-US" sz="4000" dirty="0">
                <a:latin typeface="Comic Sans MS" panose="030F0702030302020204" pitchFamily="66" charset="0"/>
              </a:rPr>
              <a:t>Clinical </a:t>
            </a:r>
            <a:r>
              <a:rPr lang="sr-Latn-BA" altLang="en-US" sz="4000" dirty="0">
                <a:latin typeface="Comic Sans MS" panose="030F0702030302020204" pitchFamily="66" charset="0"/>
              </a:rPr>
              <a:t>of 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604963"/>
            <a:ext cx="8515350" cy="5032375"/>
          </a:xfrm>
        </p:spPr>
        <p:txBody>
          <a:bodyPr>
            <a:norm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Occlusion in the </a:t>
            </a:r>
            <a:r>
              <a:rPr lang="en-US" sz="2800" dirty="0" err="1">
                <a:solidFill>
                  <a:srgbClr val="C00000"/>
                </a:solidFill>
              </a:rPr>
              <a:t>vertebrobasilar</a:t>
            </a:r>
            <a:r>
              <a:rPr lang="en-US" sz="2800" dirty="0">
                <a:solidFill>
                  <a:srgbClr val="C00000"/>
                </a:solidFill>
              </a:rPr>
              <a:t> basin</a:t>
            </a:r>
            <a:endParaRPr lang="sr-Cyrl-RS" sz="2800" dirty="0">
              <a:solidFill>
                <a:srgbClr val="C00000"/>
              </a:solidFill>
            </a:endParaRP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Headache, instability, coma, quadriplegia</a:t>
            </a:r>
            <a:endParaRPr lang="sr-Cyrl-RS" sz="2800" dirty="0"/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sr-Cyrl-RS" sz="2800" dirty="0"/>
              <a:t> -</a:t>
            </a:r>
            <a:r>
              <a:rPr lang="sr-Latn-RS" sz="2800" dirty="0"/>
              <a:t> </a:t>
            </a:r>
            <a:r>
              <a:rPr lang="en-US" sz="2800" b="1" dirty="0"/>
              <a:t>Locked-in syndrome </a:t>
            </a:r>
            <a:r>
              <a:rPr lang="en-US" sz="2800" dirty="0"/>
              <a:t>(mutual exclusion of all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n-US" sz="2800" dirty="0"/>
              <a:t>   limbs and cranial nerves with preserved consciousness,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n-US" sz="2800" dirty="0"/>
              <a:t>   the only possible vertical orientation of the gaze i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n-US" sz="2800" dirty="0"/>
              <a:t>   opening and closing eyes)</a:t>
            </a:r>
            <a:r>
              <a:rPr lang="sr-Cyrl-RS" sz="2800" dirty="0"/>
              <a:t>  </a:t>
            </a:r>
            <a:endParaRPr lang="sr-Latn-RS" sz="2800" dirty="0"/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sr-Cyrl-RS" sz="2800" dirty="0"/>
              <a:t>- </a:t>
            </a:r>
            <a:r>
              <a:rPr lang="en-US" sz="2800" b="1" u="sng" dirty="0"/>
              <a:t>Infarcts of the brain stem</a:t>
            </a:r>
            <a:r>
              <a:rPr lang="sr-Cyrl-RS" sz="2800" dirty="0"/>
              <a:t>– </a:t>
            </a:r>
            <a:r>
              <a:rPr lang="en-US" sz="2800" b="1" dirty="0">
                <a:solidFill>
                  <a:srgbClr val="C00000"/>
                </a:solidFill>
              </a:rPr>
              <a:t>alternating syndromes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n-US" sz="2800" b="1" dirty="0">
                <a:solidFill>
                  <a:srgbClr val="C00000"/>
                </a:solidFill>
              </a:rPr>
              <a:t>    </a:t>
            </a:r>
            <a:r>
              <a:rPr lang="en-US" sz="2800" dirty="0"/>
              <a:t>unilateral deficit </a:t>
            </a:r>
            <a:r>
              <a:rPr lang="en-US" sz="2800" dirty="0" err="1"/>
              <a:t>k.n</a:t>
            </a:r>
            <a:r>
              <a:rPr lang="en-US" sz="2800" dirty="0"/>
              <a:t>. + motor/sensitive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n-US" sz="2800" dirty="0"/>
              <a:t>    deficit of the opposite half of the body (possible ataxia</a:t>
            </a:r>
            <a:endParaRPr lang="sr-Latn-RS" sz="2800" dirty="0"/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sr-Latn-RS" sz="2800" dirty="0"/>
              <a:t>    and involuntary movements)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endParaRPr lang="sr-Cyrl-RS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</a:t>
            </a:r>
            <a:r>
              <a:rPr lang="en-US" altLang="en-US" sz="4000" dirty="0">
                <a:latin typeface="Comic Sans MS" panose="030F0702030302020204" pitchFamily="66" charset="0"/>
              </a:rPr>
              <a:t>Clinical of</a:t>
            </a:r>
            <a:r>
              <a:rPr lang="sr-Latn-BA" altLang="en-US" sz="4000" dirty="0">
                <a:latin typeface="Comic Sans MS" panose="030F0702030302020204" pitchFamily="66" charset="0"/>
              </a:rPr>
              <a:t> 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604963"/>
            <a:ext cx="8515350" cy="50323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Alternative syndromes - </a:t>
            </a:r>
            <a:r>
              <a:rPr lang="en-US" sz="2800" dirty="0"/>
              <a:t>based on cl. pictures, primarily </a:t>
            </a:r>
            <a:r>
              <a:rPr lang="en-US" sz="2800" dirty="0" err="1"/>
              <a:t>k.n</a:t>
            </a:r>
            <a:r>
              <a:rPr lang="en-US" sz="2800" dirty="0"/>
              <a:t>. which is affected, it is possible to localize the lesion in the brain stem</a:t>
            </a:r>
            <a:endParaRPr lang="sr-Latn-RS" sz="28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Cyrl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 </a:t>
            </a:r>
            <a:r>
              <a:rPr lang="sr-Cyrl-RS" sz="2800" b="1" dirty="0">
                <a:solidFill>
                  <a:srgbClr val="C00000"/>
                </a:solidFill>
              </a:rPr>
              <a:t>-</a:t>
            </a:r>
            <a:r>
              <a:rPr lang="en-US" sz="2800" b="1" dirty="0">
                <a:solidFill>
                  <a:srgbClr val="C00000"/>
                </a:solidFill>
              </a:rPr>
              <a:t>Weber's </a:t>
            </a:r>
            <a:r>
              <a:rPr lang="en-US" sz="2800" b="1" dirty="0" err="1">
                <a:solidFill>
                  <a:srgbClr val="C00000"/>
                </a:solidFill>
              </a:rPr>
              <a:t>sy</a:t>
            </a:r>
            <a:r>
              <a:rPr lang="en-US" sz="2800" b="1" dirty="0">
                <a:solidFill>
                  <a:srgbClr val="C00000"/>
                </a:solidFill>
              </a:rPr>
              <a:t> – </a:t>
            </a:r>
            <a:r>
              <a:rPr lang="en-US" sz="2800" dirty="0"/>
              <a:t>unilateral damage of the 3rd </a:t>
            </a:r>
            <a:r>
              <a:rPr lang="en-US" sz="2800" dirty="0" err="1"/>
              <a:t>c.n</a:t>
            </a:r>
            <a:r>
              <a:rPr lang="en-US" sz="2800" dirty="0"/>
              <a:t>. (brought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RS" sz="2800" dirty="0"/>
              <a:t>   </a:t>
            </a:r>
            <a:r>
              <a:rPr lang="en-US" sz="2800" dirty="0"/>
              <a:t>down eyelid, </a:t>
            </a:r>
            <a:r>
              <a:rPr lang="en-US" sz="2800" dirty="0" err="1"/>
              <a:t>ophthalmoplegia</a:t>
            </a:r>
            <a:r>
              <a:rPr lang="en-US" sz="2800" dirty="0"/>
              <a:t>) with hemiplegia/paresis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opposite halves of the body</a:t>
            </a:r>
            <a:r>
              <a:rPr lang="sr-Cyrl-RS" sz="2800" dirty="0"/>
              <a:t> 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- </a:t>
            </a:r>
            <a:r>
              <a:rPr lang="en-US" sz="2800" b="1" dirty="0">
                <a:solidFill>
                  <a:srgbClr val="C00000"/>
                </a:solidFill>
              </a:rPr>
              <a:t>Millard </a:t>
            </a:r>
            <a:r>
              <a:rPr lang="en-US" sz="2800" b="1" dirty="0" err="1">
                <a:solidFill>
                  <a:srgbClr val="C00000"/>
                </a:solidFill>
              </a:rPr>
              <a:t>Gubler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err="1">
                <a:solidFill>
                  <a:srgbClr val="C00000"/>
                </a:solidFill>
              </a:rPr>
              <a:t>sy</a:t>
            </a:r>
            <a:r>
              <a:rPr lang="en-US" sz="2800" b="1" dirty="0">
                <a:solidFill>
                  <a:srgbClr val="C00000"/>
                </a:solidFill>
              </a:rPr>
              <a:t> – </a:t>
            </a:r>
            <a:r>
              <a:rPr lang="en-US" sz="2800" dirty="0"/>
              <a:t>unilateral paresis/paralysis 7.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</a:t>
            </a:r>
            <a:r>
              <a:rPr lang="en-US" sz="2800" dirty="0" err="1"/>
              <a:t>k.n</a:t>
            </a:r>
            <a:r>
              <a:rPr lang="en-US" sz="2800" dirty="0"/>
              <a:t>. with hemiparesis of the opposite half of the body</a:t>
            </a:r>
            <a:r>
              <a:rPr lang="sr-Cyrl-RS" sz="2800" dirty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2112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000" dirty="0">
                <a:latin typeface="Comic Sans MS" pitchFamily="66" charset="0"/>
              </a:rPr>
              <a:t>                 </a:t>
            </a:r>
            <a:r>
              <a:rPr lang="en-US" sz="4000" dirty="0">
                <a:latin typeface="Comic Sans MS" pitchFamily="66" charset="0"/>
              </a:rPr>
              <a:t>Stroke </a:t>
            </a:r>
            <a:br>
              <a:rPr lang="sr-Latn-RS" sz="4000" dirty="0">
                <a:latin typeface="Comic Sans MS" pitchFamily="66" charset="0"/>
              </a:rPr>
            </a:br>
            <a:r>
              <a:rPr lang="en-US" sz="3600" dirty="0">
                <a:latin typeface="Comic Sans MS" pitchFamily="66" charset="0"/>
              </a:rPr>
              <a:t>World Health Organization definition</a:t>
            </a:r>
          </a:p>
        </p:txBody>
      </p:sp>
      <p:sp>
        <p:nvSpPr>
          <p:cNvPr id="583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77838" y="2332038"/>
            <a:ext cx="7886700" cy="435133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>
              <a:solidFill>
                <a:schemeClr val="folHlink"/>
              </a:solidFill>
              <a:latin typeface="Comic Sans MS" pitchFamily="66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>
              <a:solidFill>
                <a:schemeClr val="folHlink"/>
              </a:solidFill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b="1" dirty="0"/>
              <a:t>Suddenly formed</a:t>
            </a:r>
            <a:endParaRPr lang="sr-Latn-RS" sz="2800" b="1" dirty="0"/>
          </a:p>
          <a:p>
            <a:pPr fontAlgn="auto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</a:rPr>
              <a:t>Focal </a:t>
            </a:r>
            <a:r>
              <a:rPr lang="en-US" sz="2800" b="1" dirty="0" err="1">
                <a:solidFill>
                  <a:srgbClr val="C00000"/>
                </a:solidFill>
              </a:rPr>
              <a:t>nonconvulsive</a:t>
            </a:r>
            <a:r>
              <a:rPr lang="en-US" sz="2800" b="1" dirty="0">
                <a:solidFill>
                  <a:srgbClr val="C00000"/>
                </a:solidFill>
              </a:rPr>
              <a:t> neurological disorder</a:t>
            </a:r>
            <a:endParaRPr lang="sr-Latn-RS" sz="2800" b="1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Which lasts longer than 60 minutes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b="1" dirty="0"/>
              <a:t>No other reason for the resulting disorder can be discovered except for vascular causes</a:t>
            </a:r>
            <a:endParaRPr lang="en-US" sz="2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</a:t>
            </a:r>
            <a:r>
              <a:rPr lang="en-US" altLang="en-US" sz="4000" dirty="0">
                <a:latin typeface="Comic Sans MS" panose="030F0702030302020204" pitchFamily="66" charset="0"/>
              </a:rPr>
              <a:t>Diagnosis of ischemic MU</a:t>
            </a: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755650" y="2205038"/>
            <a:ext cx="8007350" cy="30972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/>
              <a:t>State of emergency</a:t>
            </a:r>
            <a:endParaRPr lang="sr-Latn-RS" altLang="en-US" sz="2800" dirty="0"/>
          </a:p>
          <a:p>
            <a:r>
              <a:rPr lang="en-US" altLang="en-US" sz="2800" dirty="0"/>
              <a:t>Fast, targeted and accurate diagnosis</a:t>
            </a:r>
            <a:endParaRPr lang="sr-Latn-RS" altLang="en-US" sz="2800" dirty="0"/>
          </a:p>
          <a:p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800" dirty="0"/>
              <a:t>It depends on that</a:t>
            </a:r>
            <a:endParaRPr lang="sr-Latn-R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RS" altLang="en-US" sz="2800" dirty="0"/>
              <a:t>-</a:t>
            </a:r>
            <a:r>
              <a:rPr lang="en-US" altLang="en-US" sz="2800" dirty="0"/>
              <a:t>Type of therapeutic approach</a:t>
            </a:r>
            <a:endParaRPr lang="sr-Latn-R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RS" altLang="en-US" sz="2800" dirty="0"/>
              <a:t>-</a:t>
            </a:r>
            <a:r>
              <a:rPr lang="en-US" altLang="en-US" sz="2800" dirty="0"/>
              <a:t>Disease prognosis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115888"/>
            <a:ext cx="7886700" cy="1325562"/>
          </a:xfrm>
        </p:spPr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    </a:t>
            </a:r>
            <a:r>
              <a:rPr lang="en-US" altLang="en-US" sz="4000" dirty="0">
                <a:latin typeface="Comic Sans MS" panose="030F0702030302020204" pitchFamily="66" charset="0"/>
              </a:rPr>
              <a:t>Diagnosis of</a:t>
            </a:r>
            <a:r>
              <a:rPr lang="sr-Latn-BA" altLang="en-US" sz="4000" dirty="0">
                <a:latin typeface="Comic Sans MS" panose="030F0702030302020204" pitchFamily="66" charset="0"/>
              </a:rPr>
              <a:t>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550863" y="1414463"/>
            <a:ext cx="8007350" cy="5300662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sz="2600" dirty="0">
                <a:solidFill>
                  <a:srgbClr val="C00000"/>
                </a:solidFill>
              </a:rPr>
              <a:t>Urgent</a:t>
            </a:r>
            <a:endParaRPr lang="sr-Latn-CS" altLang="en-US" sz="2600" dirty="0">
              <a:solidFill>
                <a:schemeClr val="folHlink"/>
              </a:solidFill>
            </a:endParaRPr>
          </a:p>
          <a:p>
            <a:r>
              <a:rPr lang="en-US" altLang="en-US" sz="2600" dirty="0"/>
              <a:t>Laboratory examination of blood and urine</a:t>
            </a:r>
            <a:endParaRPr lang="sr-Latn-RS" altLang="en-US" sz="2600" dirty="0"/>
          </a:p>
          <a:p>
            <a:pPr marL="0" indent="0">
              <a:buNone/>
            </a:pPr>
            <a:r>
              <a:rPr lang="sr-Latn-CS" altLang="en-US" sz="2600" dirty="0"/>
              <a:t>    - </a:t>
            </a:r>
            <a:r>
              <a:rPr lang="sr-Latn-BA" altLang="en-US" sz="2600" dirty="0"/>
              <a:t>hematology and chemistri</a:t>
            </a:r>
            <a:endParaRPr lang="sr-Latn-R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RS" altLang="en-US" sz="2600" dirty="0"/>
              <a:t>  *</a:t>
            </a:r>
            <a:r>
              <a:rPr lang="en-US" altLang="en-US" sz="2600" dirty="0"/>
              <a:t>EKG</a:t>
            </a:r>
            <a:endParaRPr lang="sr-Latn-R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RS" altLang="en-US" sz="2600" dirty="0"/>
              <a:t>  *</a:t>
            </a:r>
            <a:r>
              <a:rPr lang="sr-Latn-BA" altLang="en-US" sz="2600" dirty="0"/>
              <a:t>C</a:t>
            </a:r>
            <a:r>
              <a:rPr lang="sr-Cyrl-CS" altLang="en-US" sz="2600" dirty="0"/>
              <a:t>Т</a:t>
            </a:r>
            <a:endParaRPr lang="sr-Latn-CS" altLang="en-US" sz="2600" dirty="0"/>
          </a:p>
          <a:p>
            <a:pPr marL="0" indent="0">
              <a:buNone/>
            </a:pPr>
            <a:r>
              <a:rPr lang="sr-Latn-RS" altLang="en-US" sz="2600" dirty="0"/>
              <a:t>  *</a:t>
            </a:r>
            <a:r>
              <a:rPr lang="en-US" altLang="en-US" sz="2600" dirty="0"/>
              <a:t>LP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23938"/>
          </a:xfrm>
        </p:spPr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     </a:t>
            </a:r>
            <a:r>
              <a:rPr lang="en-US" altLang="en-US" sz="4000" dirty="0">
                <a:latin typeface="Comic Sans MS" panose="030F0702030302020204" pitchFamily="66" charset="0"/>
              </a:rPr>
              <a:t>Diagnosis </a:t>
            </a:r>
            <a:r>
              <a:rPr lang="sr-Latn-BA" altLang="en-US" sz="4000" dirty="0">
                <a:latin typeface="Comic Sans MS" panose="030F0702030302020204" pitchFamily="66" charset="0"/>
              </a:rPr>
              <a:t>-other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268413"/>
            <a:ext cx="9144000" cy="583247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Latn-CS" sz="2400" dirty="0">
              <a:solidFill>
                <a:schemeClr val="folHlink"/>
              </a:solidFill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600" dirty="0"/>
              <a:t>Additional laboratory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600" dirty="0"/>
              <a:t> - </a:t>
            </a:r>
            <a:r>
              <a:rPr lang="en-US" sz="2600" dirty="0" err="1"/>
              <a:t>immunoserology</a:t>
            </a:r>
            <a:endParaRPr lang="en-US" sz="26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RS" sz="2600" dirty="0"/>
              <a:t> - </a:t>
            </a:r>
            <a:r>
              <a:rPr lang="en-US" sz="2600" dirty="0"/>
              <a:t>serological tests for syphilis</a:t>
            </a:r>
            <a:r>
              <a:rPr lang="sr-Cyrl-CS" sz="2600" dirty="0"/>
              <a:t>МРИ</a:t>
            </a:r>
            <a:endParaRPr lang="sr-Latn-RS" sz="26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600" dirty="0"/>
              <a:t> - </a:t>
            </a:r>
            <a:r>
              <a:rPr lang="en-US" sz="2600" dirty="0"/>
              <a:t>early presentation of ischemic infarction</a:t>
            </a:r>
            <a:endParaRPr lang="sr-Latn-CS" sz="26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/>
              <a:t>           - </a:t>
            </a:r>
            <a:r>
              <a:rPr lang="en-US" sz="2600" dirty="0"/>
              <a:t>showing infarcts in the brain stem</a:t>
            </a:r>
            <a:endParaRPr lang="sr-Latn-CS" sz="26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/>
              <a:t>           - </a:t>
            </a:r>
            <a:r>
              <a:rPr lang="en-US" sz="2600" dirty="0"/>
              <a:t>venous sinus thrombosis</a:t>
            </a:r>
            <a:endParaRPr lang="sr-Latn-CS" sz="2600" dirty="0"/>
          </a:p>
          <a:p>
            <a:pPr fontAlgn="auto">
              <a:spcAft>
                <a:spcPts val="0"/>
              </a:spcAft>
              <a:defRPr/>
            </a:pPr>
            <a:r>
              <a:rPr lang="en-US" sz="2600" dirty="0"/>
              <a:t>Angiography</a:t>
            </a:r>
            <a:endParaRPr lang="sr-Latn-RS" sz="2600" dirty="0"/>
          </a:p>
          <a:p>
            <a:pPr fontAlgn="auto">
              <a:spcAft>
                <a:spcPts val="0"/>
              </a:spcAft>
              <a:defRPr/>
            </a:pPr>
            <a:r>
              <a:rPr lang="en-US" sz="2600" dirty="0"/>
              <a:t>Ultrasound diagnostics</a:t>
            </a:r>
            <a:endParaRPr lang="sr-Latn-RS" sz="26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600" dirty="0"/>
              <a:t>    - </a:t>
            </a:r>
            <a:r>
              <a:rPr lang="en-US" sz="2600" dirty="0"/>
              <a:t>Doppler K and VB, plaque quality</a:t>
            </a:r>
            <a:endParaRPr lang="sr-Latn-CS" sz="26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/>
              <a:t>    - </a:t>
            </a:r>
            <a:r>
              <a:rPr lang="en-US" sz="2600" dirty="0" err="1"/>
              <a:t>transcranial</a:t>
            </a:r>
            <a:r>
              <a:rPr lang="en-US" sz="2600" dirty="0"/>
              <a:t> </a:t>
            </a:r>
            <a:r>
              <a:rPr lang="en-US" sz="2600" dirty="0" err="1"/>
              <a:t>doppler</a:t>
            </a:r>
            <a:endParaRPr lang="sr-Latn-CS" sz="26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/>
              <a:t>    - </a:t>
            </a:r>
            <a:r>
              <a:rPr lang="en-US" sz="2600" dirty="0"/>
              <a:t>echocardiography</a:t>
            </a:r>
            <a:r>
              <a:rPr lang="sr-Latn-CS" sz="2600" dirty="0"/>
              <a:t> – </a:t>
            </a:r>
            <a:r>
              <a:rPr lang="en-US" sz="2600" dirty="0"/>
              <a:t>transthoracic</a:t>
            </a:r>
            <a:endParaRPr lang="sr-Latn-RS" sz="26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RS" sz="2600" dirty="0"/>
              <a:t>                                  </a:t>
            </a:r>
            <a:r>
              <a:rPr lang="sr-Latn-CS" sz="2600" dirty="0"/>
              <a:t>      - transesophageal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28650" y="365125"/>
            <a:ext cx="8515350" cy="1325563"/>
          </a:xfrm>
        </p:spPr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</a:t>
            </a:r>
            <a:r>
              <a:rPr lang="en-US" altLang="en-US" sz="4000" dirty="0">
                <a:latin typeface="Comic Sans MS" panose="030F0702030302020204" pitchFamily="66" charset="0"/>
              </a:rPr>
              <a:t>Ischemic stroke therapy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2852738"/>
            <a:ext cx="8007350" cy="13684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/>
              <a:t>Treatment of </a:t>
            </a:r>
            <a:r>
              <a:rPr lang="sr-Latn-BA" sz="3200" dirty="0"/>
              <a:t>stroke</a:t>
            </a:r>
            <a:endParaRPr lang="sr-Latn-CS" sz="3200" dirty="0"/>
          </a:p>
          <a:p>
            <a:pPr fontAlgn="auto">
              <a:spcAft>
                <a:spcPts val="0"/>
              </a:spcAft>
              <a:defRPr/>
            </a:pPr>
            <a:r>
              <a:rPr lang="en-US" sz="3200" dirty="0"/>
              <a:t>Preventive therapy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  </a:t>
            </a:r>
            <a:r>
              <a:rPr lang="en-US" altLang="en-US" sz="4000" dirty="0">
                <a:latin typeface="Comic Sans MS" panose="030F0702030302020204" pitchFamily="66" charset="0"/>
              </a:rPr>
              <a:t>Treatment of </a:t>
            </a:r>
            <a:r>
              <a:rPr lang="sr-Latn-BA" altLang="en-US" sz="4000" dirty="0">
                <a:latin typeface="Comic Sans MS" panose="030F0702030302020204" pitchFamily="66" charset="0"/>
              </a:rPr>
              <a:t>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28650" y="2205038"/>
            <a:ext cx="8007350" cy="4392612"/>
          </a:xfrm>
        </p:spPr>
        <p:txBody>
          <a:bodyPr>
            <a:normAutofit fontScale="85000" lnSpcReduction="10000"/>
          </a:bodyPr>
          <a:lstStyle/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en-US" sz="4000" b="1" dirty="0"/>
              <a:t>The goal </a:t>
            </a:r>
            <a:r>
              <a:rPr lang="en-US" sz="4000" dirty="0"/>
              <a:t>is to try to keep the penumbra cells alive</a:t>
            </a:r>
            <a:endParaRPr lang="sr-Latn-CS" sz="4000" dirty="0"/>
          </a:p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en-US" sz="4000" dirty="0"/>
              <a:t>Recanalization of the occluded blood vessel and recirculation of the infarct zone within the first </a:t>
            </a:r>
            <a:r>
              <a:rPr lang="en-US" sz="4000" dirty="0">
                <a:solidFill>
                  <a:srgbClr val="C00000"/>
                </a:solidFill>
              </a:rPr>
              <a:t>3 to 4.5 hours of the disease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000" dirty="0">
                <a:latin typeface="Comic Sans MS" pitchFamily="66" charset="0"/>
              </a:rPr>
              <a:t> </a:t>
            </a:r>
            <a:r>
              <a:rPr lang="en-US" sz="4400" dirty="0">
                <a:latin typeface="Comic Sans MS" pitchFamily="66" charset="0"/>
              </a:rPr>
              <a:t>Treatment of manifested IMU </a:t>
            </a:r>
            <a:r>
              <a:rPr lang="sr-Latn-RS" sz="4400" dirty="0">
                <a:latin typeface="Comic Sans MS" pitchFamily="66" charset="0"/>
              </a:rPr>
              <a:t>   </a:t>
            </a:r>
            <a:r>
              <a:rPr lang="en-US" sz="4000" dirty="0">
                <a:solidFill>
                  <a:srgbClr val="FF0000"/>
                </a:solidFill>
                <a:latin typeface="Comic Sans MS" pitchFamily="66" charset="0"/>
              </a:rPr>
              <a:t>Concept of urgent access</a:t>
            </a:r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250825" y="1557338"/>
            <a:ext cx="8893175" cy="50403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sr-Latn-RS" altLang="en-US" sz="2600" dirty="0"/>
              <a:t>  </a:t>
            </a:r>
            <a:r>
              <a:rPr lang="sr-Latn-CS" altLang="en-US" sz="2600" dirty="0"/>
              <a:t>  </a:t>
            </a:r>
            <a:r>
              <a:rPr lang="en-US" altLang="en-US" sz="2600" b="1" dirty="0">
                <a:solidFill>
                  <a:srgbClr val="C00000"/>
                </a:solidFill>
              </a:rPr>
              <a:t>Medicines and therapeutic procedures that prevent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600" b="1" dirty="0">
                <a:solidFill>
                  <a:srgbClr val="C00000"/>
                </a:solidFill>
              </a:rPr>
              <a:t>       transition from reversible to irreversible damage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600" b="1" dirty="0">
                <a:solidFill>
                  <a:srgbClr val="C00000"/>
                </a:solidFill>
              </a:rPr>
              <a:t>       penumbra neurons</a:t>
            </a:r>
            <a:endParaRPr lang="sr-Latn-RS" altLang="en-US" sz="2600" b="1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</a:t>
            </a:r>
            <a:r>
              <a:rPr lang="sr-Cyrl-RS" altLang="en-US" sz="2600" dirty="0"/>
              <a:t>А</a:t>
            </a:r>
            <a:r>
              <a:rPr lang="sr-Latn-CS" altLang="en-US" sz="2600" dirty="0"/>
              <a:t>. </a:t>
            </a:r>
            <a:r>
              <a:rPr lang="en-US" altLang="en-US" sz="2600" dirty="0"/>
              <a:t>application of drugs for recanalization - </a:t>
            </a:r>
            <a:r>
              <a:rPr lang="en-US" altLang="en-US" sz="2600" b="1" dirty="0"/>
              <a:t>fibrinolysis</a:t>
            </a:r>
            <a:endParaRPr lang="sr-Latn-CS" altLang="en-US" sz="2600" b="1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</a:t>
            </a:r>
            <a:r>
              <a:rPr lang="en-US" altLang="en-US" sz="2600" dirty="0"/>
              <a:t>B. </a:t>
            </a:r>
            <a:r>
              <a:rPr lang="en-US" altLang="en-US" sz="2600" b="1" dirty="0" err="1"/>
              <a:t>neuroprotective</a:t>
            </a:r>
            <a:r>
              <a:rPr lang="en-US" altLang="en-US" sz="2600" b="1" dirty="0"/>
              <a:t> therapy </a:t>
            </a:r>
            <a:r>
              <a:rPr lang="en-US" altLang="en-US" sz="2600" dirty="0"/>
              <a:t>- for now includes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600" dirty="0"/>
              <a:t>         general therapeutic measures only</a:t>
            </a:r>
            <a:r>
              <a:rPr lang="sr-Latn-CS" altLang="en-US" sz="2600" dirty="0"/>
              <a:t> 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</a:t>
            </a:r>
            <a:r>
              <a:rPr lang="en-US" altLang="en-US" sz="2600" dirty="0"/>
              <a:t>C. application of drugs and procedures that prevent and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600" dirty="0"/>
              <a:t>         treat </a:t>
            </a:r>
            <a:r>
              <a:rPr lang="en-US" altLang="en-US" sz="2600" b="1" dirty="0"/>
              <a:t>complications of the disease</a:t>
            </a:r>
            <a:endParaRPr lang="sr-Latn-RS" altLang="en-US" sz="2600" b="1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</a:t>
            </a:r>
            <a:r>
              <a:rPr lang="en-US" altLang="en-US" sz="2600" dirty="0"/>
              <a:t>D. introduction of drugs for </a:t>
            </a:r>
            <a:r>
              <a:rPr lang="en-US" altLang="en-US" sz="2600" b="1" dirty="0"/>
              <a:t>secondary prevention</a:t>
            </a:r>
            <a:endParaRPr lang="sr-Latn-CS" altLang="en-US" sz="2600" b="1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</a:t>
            </a:r>
            <a:r>
              <a:rPr lang="sr-Cyrl-RS" altLang="en-US" sz="2600" dirty="0"/>
              <a:t> </a:t>
            </a:r>
            <a:r>
              <a:rPr lang="sr-Latn-CS" altLang="en-US" sz="2600" dirty="0"/>
              <a:t> </a:t>
            </a:r>
            <a:r>
              <a:rPr lang="en-US" altLang="en-US" sz="2600" dirty="0"/>
              <a:t>E. </a:t>
            </a:r>
            <a:r>
              <a:rPr lang="en-US" altLang="en-US" sz="2600" b="1" dirty="0"/>
              <a:t>early physical therapy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87363" y="188913"/>
            <a:ext cx="8686800" cy="1431925"/>
          </a:xfrm>
        </p:spPr>
        <p:txBody>
          <a:bodyPr/>
          <a:lstStyle/>
          <a:p>
            <a:r>
              <a:rPr lang="en-US" altLang="en-US" sz="4000" dirty="0">
                <a:latin typeface="Comic Sans MS" panose="030F0702030302020204" pitchFamily="66" charset="0"/>
              </a:rPr>
              <a:t>A. Recanalization of a clogged blood vessel</a:t>
            </a:r>
          </a:p>
        </p:txBody>
      </p:sp>
      <p:sp>
        <p:nvSpPr>
          <p:cNvPr id="4915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250825" y="1905000"/>
            <a:ext cx="8594725" cy="469265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600" dirty="0"/>
              <a:t>All attempts with </a:t>
            </a:r>
            <a:r>
              <a:rPr lang="en-US" altLang="en-US" sz="2600" dirty="0" err="1"/>
              <a:t>streptase</a:t>
            </a:r>
            <a:r>
              <a:rPr lang="en-US" altLang="en-US" sz="2600" dirty="0"/>
              <a:t>, which has been used for years in vascular surgery and cardiology without success - high mortality</a:t>
            </a:r>
            <a:endParaRPr lang="sr-Latn-RS" altLang="en-US" sz="2600" dirty="0"/>
          </a:p>
          <a:p>
            <a:r>
              <a:rPr lang="sr-Latn-CS" altLang="en-US" sz="2600" dirty="0"/>
              <a:t>1996 - rtPA - activates plasminogen in blood vessel endothelium - FDA registers drug after large clinical study</a:t>
            </a:r>
          </a:p>
          <a:p>
            <a:r>
              <a:rPr lang="en-US" altLang="en-US" sz="2600" dirty="0"/>
              <a:t>2002 – EMEA registers the drug in Europe</a:t>
            </a:r>
            <a:endParaRPr lang="sr-Latn-RS" altLang="en-US" sz="2600" dirty="0"/>
          </a:p>
          <a:p>
            <a:r>
              <a:rPr lang="en-US" altLang="en-US" sz="2600" dirty="0"/>
              <a:t>2004 – The Medicines Agency registers the medicine in Serbia</a:t>
            </a:r>
            <a:endParaRPr lang="sr-Latn-RS" altLang="en-US" sz="2600" dirty="0"/>
          </a:p>
          <a:p>
            <a:r>
              <a:rPr lang="en-US" altLang="en-US" sz="2600" dirty="0"/>
              <a:t>2004 - National Guide to IMU</a:t>
            </a:r>
            <a:endParaRPr lang="sr-Latn-RS" altLang="en-US" sz="2600" dirty="0"/>
          </a:p>
          <a:p>
            <a:r>
              <a:rPr lang="en-US" altLang="en-US" sz="2600" dirty="0"/>
              <a:t>2006 – the first patient received therapy in Serbia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260350"/>
            <a:ext cx="9144000" cy="1096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4000" dirty="0">
                <a:latin typeface="Comic Sans MS" pitchFamily="66" charset="0"/>
              </a:rPr>
              <a:t> </a:t>
            </a:r>
            <a:r>
              <a:rPr lang="en-US" sz="4400" dirty="0">
                <a:solidFill>
                  <a:srgbClr val="C00000"/>
                </a:solidFill>
                <a:latin typeface="Comic Sans MS" pitchFamily="66" charset="0"/>
              </a:rPr>
              <a:t>1. Recanalization of a clogged blood vessel</a:t>
            </a:r>
            <a:endParaRPr lang="sr-Cyrl-CS" sz="4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179388" y="1700213"/>
            <a:ext cx="9144000" cy="47513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altLang="en-US" sz="2600" dirty="0"/>
          </a:p>
          <a:p>
            <a:r>
              <a:rPr lang="en-US" altLang="en-US" sz="2600" b="1" dirty="0" err="1">
                <a:solidFill>
                  <a:srgbClr val="C00000"/>
                </a:solidFill>
              </a:rPr>
              <a:t>rtPA</a:t>
            </a:r>
            <a:r>
              <a:rPr lang="en-US" altLang="en-US" sz="2600" b="1" dirty="0">
                <a:solidFill>
                  <a:srgbClr val="C00000"/>
                </a:solidFill>
              </a:rPr>
              <a:t> in the first 3 - 4.5 h (for infarction in the posterior fossa 24 h)</a:t>
            </a:r>
            <a:r>
              <a:rPr lang="sr-Latn-CS" altLang="en-US" sz="2600" dirty="0"/>
              <a:t>    </a:t>
            </a:r>
          </a:p>
          <a:p>
            <a:pPr marL="0" indent="0">
              <a:buNone/>
            </a:pPr>
            <a:r>
              <a:rPr lang="sr-Latn-CS" altLang="en-US" sz="2600" dirty="0"/>
              <a:t> - </a:t>
            </a:r>
            <a:r>
              <a:rPr lang="en-US" altLang="en-US" sz="2600" dirty="0"/>
              <a:t>small percentage of patients 3-5%</a:t>
            </a:r>
            <a:endParaRPr lang="sr-Latn-RS" altLang="en-US" sz="2600" dirty="0"/>
          </a:p>
          <a:p>
            <a:pPr marL="0" indent="0">
              <a:buNone/>
            </a:pPr>
            <a:r>
              <a:rPr lang="sr-Latn-CS" altLang="en-US" sz="2600" dirty="0"/>
              <a:t>   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- </a:t>
            </a:r>
            <a:r>
              <a:rPr lang="en-US" altLang="en-US" sz="2600" dirty="0"/>
              <a:t>strict criteria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- </a:t>
            </a:r>
            <a:r>
              <a:rPr lang="en-US" altLang="en-US" sz="2600" dirty="0"/>
              <a:t>exclusion of contraindications</a:t>
            </a:r>
            <a:endParaRPr lang="sr-Latn-R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RS" altLang="en-US" sz="2600" b="1" dirty="0"/>
              <a:t>I</a:t>
            </a:r>
            <a:r>
              <a:rPr lang="en-US" altLang="en-US" sz="2600" b="1" dirty="0" err="1"/>
              <a:t>ntra</a:t>
            </a:r>
            <a:r>
              <a:rPr lang="en-US" altLang="en-US" sz="2600" b="1" dirty="0"/>
              <a:t>-arterial thrombolysis – a longer therapeutic window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0" y="549275"/>
            <a:ext cx="8221663" cy="7048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x-none" sz="3000" b="1">
                <a:latin typeface="Comic Sans MS" pitchFamily="66" charset="0"/>
              </a:rPr>
            </a:br>
            <a:r>
              <a:rPr lang="en-US" sz="4400" dirty="0">
                <a:latin typeface="Comic Sans MS" pitchFamily="66" charset="0"/>
              </a:rPr>
              <a:t>Recanalization of an occluded blood vessel - thrombolysis</a:t>
            </a:r>
            <a:br>
              <a:rPr lang="en-US" sz="4400" dirty="0">
                <a:latin typeface="Comic Sans MS" pitchFamily="66" charset="0"/>
              </a:rPr>
            </a:br>
            <a:endParaRPr lang="en-US" sz="4400" dirty="0">
              <a:latin typeface="Comic Sans MS" pitchFamily="66" charset="0"/>
            </a:endParaRP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 bwMode="auto">
          <a:xfrm>
            <a:off x="549275" y="1844675"/>
            <a:ext cx="8124825" cy="460851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</a:pPr>
            <a:r>
              <a:rPr lang="en-US" alt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1995 </a:t>
            </a:r>
            <a:r>
              <a:rPr lang="en-US" altLang="en-US" sz="2400" dirty="0" err="1">
                <a:ea typeface="Calibri" panose="020F0502020204030204" pitchFamily="34" charset="0"/>
                <a:cs typeface="Calibri" panose="020F0502020204030204" pitchFamily="34" charset="0"/>
              </a:rPr>
              <a:t>rtPA</a:t>
            </a:r>
            <a:r>
              <a:rPr lang="en-US" alt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 in a dose of 0.9mg/kg body weight, in the first 3 hours after the onset of AIMU, has a beneficial effect on the course of the disease</a:t>
            </a:r>
            <a:endParaRPr lang="sr-Latn-RS" altLang="en-US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endParaRPr lang="sr-Latn-RS" altLang="en-US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en-US" alt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A strong correlation between speed of treatment and successful outcome has been demonstrated</a:t>
            </a:r>
            <a:endParaRPr lang="sr-Latn-RS" altLang="en-US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endParaRPr lang="sr-Latn-RS" altLang="en-US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en-US" alt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The sooner the better the effect</a:t>
            </a:r>
            <a:endParaRPr lang="sr-Latn-RS" altLang="en-US" sz="24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23938"/>
          </a:xfrm>
        </p:spPr>
        <p:txBody>
          <a:bodyPr/>
          <a:lstStyle/>
          <a:p>
            <a:r>
              <a:rPr lang="sr-Latn-C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2. Neuroprotective therapy</a:t>
            </a:r>
            <a:endParaRPr lang="en-US" altLang="en-US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837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323850" y="1457325"/>
            <a:ext cx="8820150" cy="54006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600" dirty="0"/>
              <a:t>there is no drug with a proven </a:t>
            </a:r>
            <a:r>
              <a:rPr lang="en-US" altLang="en-US" sz="2600" dirty="0" err="1"/>
              <a:t>neuroprotective</a:t>
            </a:r>
            <a:r>
              <a:rPr lang="en-US" altLang="en-US" sz="2600" dirty="0"/>
              <a:t> effect in humans</a:t>
            </a:r>
            <a:endParaRPr lang="sr-Latn-RS" altLang="en-US" sz="2600" dirty="0"/>
          </a:p>
          <a:p>
            <a:r>
              <a:rPr lang="en-US" altLang="en-US" sz="2600" dirty="0"/>
              <a:t>Early application of general therapeutic measures</a:t>
            </a:r>
            <a:endParaRPr lang="sr-Latn-RS" altLang="en-US" sz="2600" dirty="0"/>
          </a:p>
          <a:p>
            <a:pPr marL="0" indent="0">
              <a:buNone/>
            </a:pPr>
            <a:r>
              <a:rPr lang="sr-Latn-CS" altLang="en-US" sz="2600" dirty="0"/>
              <a:t>       - </a:t>
            </a:r>
            <a:r>
              <a:rPr lang="en-US" altLang="en-US" sz="2600" dirty="0"/>
              <a:t>ensure normal breathing function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- </a:t>
            </a:r>
            <a:r>
              <a:rPr lang="en-US" altLang="en-US" sz="2600" dirty="0"/>
              <a:t>regulate arterial pressure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- </a:t>
            </a:r>
            <a:r>
              <a:rPr lang="en-US" altLang="en-US" sz="2600" dirty="0"/>
              <a:t>regulate </a:t>
            </a:r>
            <a:r>
              <a:rPr lang="en-US" altLang="en-US" sz="2600" dirty="0" err="1"/>
              <a:t>glycemia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- </a:t>
            </a:r>
            <a:r>
              <a:rPr lang="en-US" altLang="en-US" sz="2600" dirty="0"/>
              <a:t>regulate body temperature</a:t>
            </a:r>
            <a:endParaRPr lang="sr-Latn-R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- </a:t>
            </a:r>
            <a:r>
              <a:rPr lang="en-US" altLang="en-US" sz="2600" dirty="0"/>
              <a:t>maintain fluid and electrolyte balance</a:t>
            </a:r>
            <a:endParaRPr lang="sr-Latn-CS" altLang="en-US" sz="2600" dirty="0"/>
          </a:p>
          <a:p>
            <a:r>
              <a:rPr lang="en-US" altLang="en-US" sz="2600" dirty="0" err="1"/>
              <a:t>herapeutic</a:t>
            </a:r>
            <a:r>
              <a:rPr lang="en-US" altLang="en-US" sz="2600" dirty="0"/>
              <a:t> measures that prevent or reduce the occurrence of increased IK pressure or brain edema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- </a:t>
            </a:r>
            <a:r>
              <a:rPr lang="en-US" altLang="en-US" sz="2600" dirty="0"/>
              <a:t>in massive infarcts in the ACM basin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- </a:t>
            </a:r>
            <a:r>
              <a:rPr lang="en-US" altLang="en-US" sz="2600" dirty="0"/>
              <a:t>only after the 2nd 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90538" y="0"/>
            <a:ext cx="7886700" cy="1325563"/>
          </a:xfrm>
        </p:spPr>
        <p:txBody>
          <a:bodyPr/>
          <a:lstStyle/>
          <a:p>
            <a:r>
              <a:rPr lang="sr-Latn-RS" altLang="en-US" sz="4800" dirty="0">
                <a:latin typeface="Comic Sans MS" panose="030F0702030302020204" pitchFamily="66" charset="0"/>
              </a:rPr>
              <a:t>               </a:t>
            </a:r>
            <a:r>
              <a:rPr lang="en-US" altLang="en-US" sz="4800" dirty="0">
                <a:latin typeface="Comic Sans MS" panose="030F0702030302020204" pitchFamily="66" charset="0"/>
              </a:rPr>
              <a:t>Stroke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369888" y="1325563"/>
            <a:ext cx="8007350" cy="4941887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FontTx/>
              <a:buChar char="-"/>
            </a:pPr>
            <a:r>
              <a:rPr lang="en-US" altLang="en-US" sz="2800" dirty="0"/>
              <a:t>Sudden cessation of circulation in the brain</a:t>
            </a:r>
            <a:endParaRPr lang="sr-Latn-CS" altLang="en-US" sz="2800" dirty="0"/>
          </a:p>
          <a:p>
            <a:pPr>
              <a:buFontTx/>
              <a:buChar char="-"/>
            </a:pPr>
            <a:r>
              <a:rPr lang="en-US" altLang="en-US" sz="2800" b="1" dirty="0">
                <a:solidFill>
                  <a:srgbClr val="C00000"/>
                </a:solidFill>
              </a:rPr>
              <a:t>Ischemic (80-85%)</a:t>
            </a:r>
            <a:r>
              <a:rPr lang="sr-Latn-CS" altLang="en-US" sz="2800" dirty="0"/>
              <a:t>      </a:t>
            </a:r>
          </a:p>
          <a:p>
            <a:pPr marL="0" indent="0">
              <a:buNone/>
            </a:pPr>
            <a:r>
              <a:rPr lang="sr-Latn-CS" altLang="en-US" sz="2800" dirty="0"/>
              <a:t>      - </a:t>
            </a:r>
            <a:r>
              <a:rPr lang="en-US" altLang="en-US" sz="2800" dirty="0"/>
              <a:t>arterial thrombosis 20%</a:t>
            </a:r>
            <a:r>
              <a:rPr lang="sr-Latn-CS" altLang="en-US" sz="2800" dirty="0"/>
              <a:t>     </a:t>
            </a:r>
          </a:p>
          <a:p>
            <a:pPr marL="0" indent="0">
              <a:buNone/>
            </a:pPr>
            <a:r>
              <a:rPr lang="sr-Latn-CS" altLang="en-US" sz="2800" dirty="0"/>
              <a:t>      - </a:t>
            </a:r>
            <a:r>
              <a:rPr lang="en-US" altLang="en-US" sz="2800" dirty="0"/>
              <a:t>embolism 25%</a:t>
            </a:r>
            <a:r>
              <a:rPr lang="sr-Latn-CS" altLang="en-US" sz="2800" dirty="0"/>
              <a:t>      </a:t>
            </a:r>
          </a:p>
          <a:p>
            <a:pPr marL="0" indent="0">
              <a:buNone/>
            </a:pPr>
            <a:r>
              <a:rPr lang="sr-Latn-CS" altLang="en-US" sz="2800" dirty="0"/>
              <a:t>       - </a:t>
            </a:r>
            <a:r>
              <a:rPr lang="en-US" altLang="en-US" sz="2800" dirty="0"/>
              <a:t>small blood vessel disease 25%</a:t>
            </a:r>
            <a:r>
              <a:rPr lang="sr-Latn-CS" altLang="en-US" sz="2800" dirty="0"/>
              <a:t>     </a:t>
            </a:r>
          </a:p>
          <a:p>
            <a:pPr marL="0" indent="0">
              <a:buNone/>
            </a:pPr>
            <a:r>
              <a:rPr lang="sr-Latn-CS" altLang="en-US" sz="2800" dirty="0"/>
              <a:t>       - </a:t>
            </a:r>
            <a:r>
              <a:rPr lang="en-US" altLang="en-US" sz="2800" dirty="0"/>
              <a:t>cryptogenic causes 30%</a:t>
            </a:r>
            <a:endParaRPr lang="sr-Latn-RS" altLang="en-US" sz="2800" dirty="0"/>
          </a:p>
          <a:p>
            <a:pPr marL="0" indent="0">
              <a:buNone/>
            </a:pPr>
            <a:endParaRPr lang="sr-Latn-CS" altLang="en-US" sz="2800" dirty="0"/>
          </a:p>
          <a:p>
            <a:pPr>
              <a:buFontTx/>
              <a:buChar char="-"/>
            </a:pPr>
            <a:r>
              <a:rPr lang="en-US" altLang="en-US" sz="2800" b="1" dirty="0">
                <a:solidFill>
                  <a:srgbClr val="C00000"/>
                </a:solidFill>
              </a:rPr>
              <a:t>Hemorrhagic</a:t>
            </a:r>
            <a:r>
              <a:rPr lang="sr-Latn-BA" altLang="en-US" sz="2800" b="1" dirty="0">
                <a:solidFill>
                  <a:srgbClr val="C00000"/>
                </a:solidFill>
              </a:rPr>
              <a:t> </a:t>
            </a:r>
            <a:r>
              <a:rPr lang="en-US" altLang="en-US" sz="2800" b="1" dirty="0">
                <a:solidFill>
                  <a:srgbClr val="C00000"/>
                </a:solidFill>
              </a:rPr>
              <a:t>(15%)</a:t>
            </a:r>
            <a:endParaRPr lang="sr-Latn-RS" altLang="en-US" sz="2800" b="1" dirty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en-US" altLang="en-US" sz="2800" dirty="0"/>
              <a:t>Subarachnoid hemorrhage</a:t>
            </a:r>
            <a:endParaRPr lang="sr-Latn-RS" altLang="en-US" sz="2800" dirty="0"/>
          </a:p>
          <a:p>
            <a:pPr marL="0" indent="0">
              <a:buNone/>
            </a:pPr>
            <a:r>
              <a:rPr lang="sr-Cyrl-CS" altLang="en-US" sz="2800" dirty="0"/>
              <a:t> -</a:t>
            </a:r>
            <a:r>
              <a:rPr lang="en-US" altLang="en-US" sz="2800" dirty="0" err="1"/>
              <a:t>Intracerebral</a:t>
            </a:r>
            <a:r>
              <a:rPr lang="en-US" altLang="en-US" sz="2800" dirty="0"/>
              <a:t> hemorrhage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850" y="2181225"/>
            <a:ext cx="2438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85750" y="620713"/>
            <a:ext cx="8831263" cy="596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4400" dirty="0">
                <a:latin typeface="Comic Sans MS" panose="030F0702030302020204" pitchFamily="66" charset="0"/>
              </a:rPr>
              <a:t>Respiratory function and airway protection</a:t>
            </a:r>
            <a:br>
              <a:rPr lang="en-US" altLang="en-US" sz="2700" dirty="0"/>
            </a:br>
            <a:endParaRPr lang="en-US" altLang="en-US" sz="2700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293688" y="1773238"/>
            <a:ext cx="8613775" cy="433863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altLang="en-US" sz="2600" dirty="0"/>
              <a:t>Normal respiratory function and oxygenation</a:t>
            </a:r>
            <a:endParaRPr lang="sr-Latn-RS" altLang="en-US" sz="2600" dirty="0"/>
          </a:p>
          <a:p>
            <a:pPr marL="0" indent="0" fontAlgn="auto">
              <a:spcAft>
                <a:spcPts val="0"/>
              </a:spcAft>
              <a:buClr>
                <a:srgbClr val="C00000"/>
              </a:buClr>
              <a:buNone/>
              <a:defRPr/>
            </a:pPr>
            <a:endParaRPr lang="sr-Cyrl-RS" altLang="en-U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altLang="en-US" sz="2600" b="1" dirty="0"/>
              <a:t>Therapy</a:t>
            </a:r>
            <a:endParaRPr lang="sr-Latn-RS" altLang="en-US" sz="2600" b="1" dirty="0"/>
          </a:p>
          <a:p>
            <a:pPr marL="0" indent="0" fontAlgn="auto">
              <a:spcAft>
                <a:spcPts val="0"/>
              </a:spcAft>
              <a:buClr>
                <a:srgbClr val="C00000"/>
              </a:buClr>
              <a:buNone/>
              <a:defRPr/>
            </a:pPr>
            <a:r>
              <a:rPr lang="sr-Cyrl-RS" altLang="en-US" sz="2600" dirty="0"/>
              <a:t>-</a:t>
            </a:r>
            <a:r>
              <a:rPr lang="en-US" altLang="en-US" sz="2600" dirty="0"/>
              <a:t>Position of the patient - head raised 30 degrees</a:t>
            </a:r>
            <a:endParaRPr lang="sr-Latn-RS" altLang="en-US" sz="2600" dirty="0"/>
          </a:p>
          <a:p>
            <a:pPr marL="0" indent="0" fontAlgn="auto">
              <a:spcAft>
                <a:spcPts val="0"/>
              </a:spcAft>
              <a:buClr>
                <a:srgbClr val="C00000"/>
              </a:buClr>
              <a:buNone/>
              <a:defRPr/>
            </a:pPr>
            <a:r>
              <a:rPr lang="sr-Cyrl-RS" altLang="en-US" sz="2600" dirty="0"/>
              <a:t>- А</a:t>
            </a:r>
            <a:r>
              <a:rPr lang="en-US" altLang="en-US" sz="2600" dirty="0" err="1"/>
              <a:t>irway</a:t>
            </a:r>
            <a:endParaRPr lang="en-US" altLang="en-US" sz="2600" dirty="0"/>
          </a:p>
          <a:p>
            <a:pPr marL="0" indent="0" fontAlgn="auto">
              <a:spcAft>
                <a:spcPts val="0"/>
              </a:spcAft>
              <a:buClr>
                <a:srgbClr val="00B050"/>
              </a:buClr>
              <a:buNone/>
              <a:defRPr/>
            </a:pPr>
            <a:r>
              <a:rPr lang="sr-Cyrl-RS" altLang="en-US" sz="2600" dirty="0"/>
              <a:t>- </a:t>
            </a:r>
            <a:r>
              <a:rPr lang="en-US" altLang="en-US" sz="2600" dirty="0"/>
              <a:t>Blood oxygenation 2-4 l of oxygen through a nasal probe</a:t>
            </a:r>
          </a:p>
          <a:p>
            <a:pPr marL="0" indent="0" fontAlgn="auto">
              <a:spcAft>
                <a:spcPts val="0"/>
              </a:spcAft>
              <a:buClr>
                <a:srgbClr val="00B050"/>
              </a:buClr>
              <a:buNone/>
              <a:defRPr/>
            </a:pPr>
            <a:r>
              <a:rPr lang="sr-Cyrl-RS" altLang="en-US" sz="2600" dirty="0"/>
              <a:t>-</a:t>
            </a:r>
            <a:r>
              <a:rPr lang="en-US" altLang="en-US" sz="2600" dirty="0"/>
              <a:t>Assisted ventilation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20713"/>
            <a:ext cx="6172200" cy="596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400" dirty="0">
                <a:latin typeface="Comic Sans MS" pitchFamily="66" charset="0"/>
              </a:rPr>
              <a:t>       </a:t>
            </a:r>
            <a:r>
              <a:rPr lang="en-US" sz="4400" dirty="0">
                <a:latin typeface="Comic Sans MS" pitchFamily="66" charset="0"/>
              </a:rPr>
              <a:t>Fluid replacement</a:t>
            </a:r>
            <a:br>
              <a:rPr lang="en-US" dirty="0">
                <a:latin typeface="Comic Sans MS" pitchFamily="66" charset="0"/>
              </a:rPr>
            </a:b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r>
              <a:rPr lang="sr-Latn-R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Many patients with MU are dehydrated on admission</a:t>
            </a:r>
          </a:p>
          <a:p>
            <a:endParaRPr lang="en-U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Intravenous fluid replacement is considered part of the general management of acute MU</a:t>
            </a:r>
            <a:endParaRPr lang="en-US" alt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b="1" dirty="0"/>
              <a:t>     </a:t>
            </a:r>
            <a:r>
              <a:rPr lang="en-US" altLang="en-US" sz="4000" dirty="0">
                <a:latin typeface="Comic Sans MS" pitchFamily="66" charset="0"/>
              </a:rPr>
              <a:t>Regulation of blood pressure</a:t>
            </a:r>
            <a:br>
              <a:rPr lang="en-US" altLang="en-US" sz="4000" dirty="0">
                <a:latin typeface="Comic Sans MS" pitchFamily="66" charset="0"/>
              </a:rPr>
            </a:br>
            <a:endParaRPr lang="en-US" altLang="en-US" sz="4000" dirty="0">
              <a:latin typeface="Comic Sans MS" pitchFamily="66" charset="0"/>
            </a:endParaRP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 bwMode="auto">
          <a:xfrm>
            <a:off x="503238" y="1690688"/>
            <a:ext cx="7986712" cy="5472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Cautious lowering of TA if its values ​​are higher than 220/120 mmHg or in case of severe heart failure, acute renal failure, aortic arch dissection or malignant hypertension</a:t>
            </a: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In patients on thrombolysis, it is necessary to regulate the tension so that the TA does not exceed 185/110 mmHg</a:t>
            </a:r>
            <a:endParaRPr lang="en-US" altLang="en-US" sz="18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522288" y="188913"/>
            <a:ext cx="7907337" cy="1295400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</a:t>
            </a:r>
            <a:r>
              <a:rPr lang="en-US" altLang="en-US" sz="4000" dirty="0">
                <a:latin typeface="Comic Sans MS" panose="030F0702030302020204" pitchFamily="66" charset="0"/>
              </a:rPr>
              <a:t>Regulation of </a:t>
            </a:r>
            <a:r>
              <a:rPr lang="en-US" altLang="en-US" sz="4000" dirty="0" err="1">
                <a:latin typeface="Comic Sans MS" panose="030F0702030302020204" pitchFamily="66" charset="0"/>
              </a:rPr>
              <a:t>glycemia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539750" y="1484313"/>
            <a:ext cx="7907338" cy="53736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altLang="en-US" sz="2600" dirty="0"/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Correction of </a:t>
            </a:r>
            <a:r>
              <a:rPr lang="en-US" altLang="en-US" sz="2600" dirty="0" err="1">
                <a:ea typeface="Calibri" panose="020F0502020204030204" pitchFamily="34" charset="0"/>
                <a:cs typeface="Calibri" panose="020F0502020204030204" pitchFamily="34" charset="0"/>
              </a:rPr>
              <a:t>glycemia</a:t>
            </a: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 if it is over 10 </a:t>
            </a:r>
            <a:r>
              <a:rPr lang="en-US" altLang="en-US" sz="2600" dirty="0" err="1">
                <a:ea typeface="Calibri" panose="020F0502020204030204" pitchFamily="34" charset="0"/>
                <a:cs typeface="Calibri" panose="020F0502020204030204" pitchFamily="34" charset="0"/>
              </a:rPr>
              <a:t>mmol</a:t>
            </a: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/l (iv. saline solution and avoidance of glucose solution within the first 24 hours after MU)</a:t>
            </a: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Hypoglycemia &lt;2.8 </a:t>
            </a:r>
            <a:r>
              <a:rPr lang="en-US" altLang="en-US" sz="2600" dirty="0" err="1">
                <a:ea typeface="Calibri" panose="020F0502020204030204" pitchFamily="34" charset="0"/>
                <a:cs typeface="Calibri" panose="020F0502020204030204" pitchFamily="34" charset="0"/>
              </a:rPr>
              <a:t>mmol</a:t>
            </a: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/l can mimic acute ischemic infarction</a:t>
            </a: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Patients with AMU should maintain a blood glucose concentration between 4 and 11 </a:t>
            </a:r>
            <a:r>
              <a:rPr lang="en-US" altLang="en-US" sz="2600" dirty="0" err="1">
                <a:ea typeface="Calibri" panose="020F0502020204030204" pitchFamily="34" charset="0"/>
                <a:cs typeface="Calibri" panose="020F0502020204030204" pitchFamily="34" charset="0"/>
              </a:rPr>
              <a:t>mmol</a:t>
            </a: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/l</a:t>
            </a:r>
            <a:r>
              <a:rPr lang="sr-Latn-CS" altLang="en-US" sz="2600" dirty="0"/>
              <a:t> </a:t>
            </a:r>
            <a:endParaRPr lang="en-US" altLang="en-US" sz="2600" dirty="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hr-HR" altLang="en-US" sz="1800" dirty="0">
                <a:latin typeface="Comic Sans MS" panose="030F0702030302020204" pitchFamily="66" charset="0"/>
              </a:rPr>
              <a:t> </a:t>
            </a:r>
            <a:endParaRPr lang="en-US" altLang="en-US" sz="18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38150" y="404813"/>
            <a:ext cx="8705850" cy="696912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</a:t>
            </a:r>
            <a:r>
              <a:rPr lang="en-US" altLang="en-US" sz="4000" dirty="0">
                <a:latin typeface="Comic Sans MS" panose="030F0702030302020204" pitchFamily="66" charset="0"/>
              </a:rPr>
              <a:t>Body temperature regulation</a:t>
            </a:r>
            <a:r>
              <a:rPr lang="sr-Latn-RS" altLang="en-US" sz="4000" dirty="0">
                <a:latin typeface="Comic Sans MS" panose="030F0702030302020204" pitchFamily="66" charset="0"/>
              </a:rPr>
              <a:t> 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341438"/>
            <a:ext cx="8067675" cy="551656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Latn-RS" sz="28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Latn-RS" sz="28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Latn-RS" sz="28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Latn-RS" sz="28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800" dirty="0"/>
              <a:t>Treatment of elevated body temperature &gt;37.5 ° with </a:t>
            </a:r>
            <a:r>
              <a:rPr lang="en-US" sz="2800" dirty="0" err="1"/>
              <a:t>paracetamol</a:t>
            </a:r>
            <a:r>
              <a:rPr lang="en-US" sz="2800" dirty="0"/>
              <a:t> is common clinical practice</a:t>
            </a: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8763" y="188913"/>
            <a:ext cx="9144000" cy="14319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solidFill>
                  <a:srgbClr val="C00000"/>
                </a:solidFill>
                <a:latin typeface="Comic Sans MS" pitchFamily="66" charset="0"/>
              </a:rPr>
              <a:t>3. Application of drugs and procedures for the prevention and treatment of systemic complications of the disease</a:t>
            </a:r>
          </a:p>
        </p:txBody>
      </p:sp>
      <p:sp>
        <p:nvSpPr>
          <p:cNvPr id="6451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827088" y="2205038"/>
            <a:ext cx="8007350" cy="41910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en-US" sz="2600" dirty="0"/>
              <a:t>Deep vein thrombosis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Pulmonary embolism</a:t>
            </a:r>
          </a:p>
          <a:p>
            <a:pPr>
              <a:lnSpc>
                <a:spcPct val="80000"/>
              </a:lnSpc>
            </a:pPr>
            <a:r>
              <a:rPr lang="en-US" altLang="en-US" sz="2600" dirty="0"/>
              <a:t>Pneumonia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Thrombophlebitis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Cardiac arrhythmias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Electrolyte imbalances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Urinary infections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Decubitus wounds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Sepsis</a:t>
            </a:r>
            <a:r>
              <a:rPr lang="sr-Latn-CS" altLang="en-US" sz="2600" dirty="0"/>
              <a:t> </a:t>
            </a:r>
            <a:endParaRPr lang="en-US" altLang="en-US" sz="2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8763" y="188913"/>
            <a:ext cx="9144000" cy="1431925"/>
          </a:xfrm>
        </p:spPr>
        <p:txBody>
          <a:bodyPr/>
          <a:lstStyle/>
          <a:p>
            <a:r>
              <a:rPr lang="sr-Latn-CS" altLang="en-US" sz="4000" dirty="0">
                <a:latin typeface="Comic Sans MS" panose="030F0702030302020204" pitchFamily="66" charset="0"/>
              </a:rPr>
              <a:t>           </a:t>
            </a:r>
            <a:r>
              <a:rPr lang="en-US" altLang="en-US" sz="4000" dirty="0">
                <a:latin typeface="Comic Sans MS" panose="030F0702030302020204" pitchFamily="66" charset="0"/>
              </a:rPr>
              <a:t>CNS complications</a:t>
            </a: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205038"/>
            <a:ext cx="8007350" cy="4191000"/>
          </a:xfrm>
        </p:spPr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Brain edema and increased IQ</a:t>
            </a: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Cyrl-C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Hemorrhagic transformation of infarction</a:t>
            </a: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Epileptic seizures</a:t>
            </a: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Cyrl-C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Psychomotor agitation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228600" y="134938"/>
            <a:ext cx="8686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3600" dirty="0">
                <a:latin typeface="Comic Sans MS" panose="030F0702030302020204" pitchFamily="66" charset="0"/>
                <a:cs typeface="Arial" panose="020B0604020202020204" pitchFamily="34" charset="0"/>
              </a:rPr>
              <a:t>Hemorrhagic transformation of AIMU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304800" y="5276850"/>
            <a:ext cx="8610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cs typeface="Arial" panose="020B0604020202020204" pitchFamily="34" charset="0"/>
              </a:rPr>
              <a:t>In 30-45% of all AIMU, but symptomatic worsening is registered only in about 5%</a:t>
            </a:r>
            <a:endParaRPr lang="sr-Latn-CS" altLang="en-US" sz="2400" dirty="0">
              <a:cs typeface="Arial" panose="020B0604020202020204" pitchFamily="34" charset="0"/>
            </a:endParaRP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2362200" y="4191000"/>
            <a:ext cx="1812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cs typeface="Arial" panose="020B0604020202020204" pitchFamily="34" charset="0"/>
              </a:rPr>
              <a:t>Petechial</a:t>
            </a:r>
          </a:p>
        </p:txBody>
      </p:sp>
      <p:pic>
        <p:nvPicPr>
          <p:cNvPr id="73733" name="Picture 5" descr="HemoragTransfParenhim"/>
          <p:cNvPicPr>
            <a:picLocks noChangeAspect="1" noChangeArrowheads="1"/>
          </p:cNvPicPr>
          <p:nvPr/>
        </p:nvPicPr>
        <p:blipFill>
          <a:blip r:embed="rId2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1447800"/>
            <a:ext cx="1928813" cy="2546350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6732588" y="4191000"/>
            <a:ext cx="20907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cs typeface="Arial" panose="020B0604020202020204" pitchFamily="34" charset="0"/>
              </a:rPr>
              <a:t>Parenchymal</a:t>
            </a:r>
          </a:p>
        </p:txBody>
      </p:sp>
      <p:grpSp>
        <p:nvGrpSpPr>
          <p:cNvPr id="73735" name="Group 7"/>
          <p:cNvGrpSpPr>
            <a:grpSpLocks noChangeAspect="1"/>
          </p:cNvGrpSpPr>
          <p:nvPr/>
        </p:nvGrpSpPr>
        <p:grpSpPr bwMode="auto">
          <a:xfrm>
            <a:off x="304800" y="1447800"/>
            <a:ext cx="1954213" cy="2543175"/>
            <a:chOff x="3016" y="2340"/>
            <a:chExt cx="917" cy="1193"/>
          </a:xfrm>
        </p:grpSpPr>
        <p:sp>
          <p:nvSpPr>
            <p:cNvPr id="73740" name="Line 8"/>
            <p:cNvSpPr>
              <a:spLocks noChangeAspect="1" noChangeShapeType="1"/>
            </p:cNvSpPr>
            <p:nvPr/>
          </p:nvSpPr>
          <p:spPr bwMode="auto">
            <a:xfrm flipV="1">
              <a:off x="3560" y="3068"/>
              <a:ext cx="286" cy="45"/>
            </a:xfrm>
            <a:prstGeom prst="line">
              <a:avLst/>
            </a:prstGeom>
            <a:noFill/>
            <a:ln w="9525">
              <a:solidFill>
                <a:srgbClr val="3333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3741" name="Picture 9" descr="HemoragicnaTransfPeteh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2340"/>
              <a:ext cx="917" cy="1193"/>
            </a:xfrm>
            <a:prstGeom prst="rect">
              <a:avLst/>
            </a:prstGeom>
            <a:noFill/>
            <a:ln w="9525">
              <a:solidFill>
                <a:srgbClr val="3333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3742" name="Line 10"/>
            <p:cNvSpPr>
              <a:spLocks noChangeAspect="1" noChangeShapeType="1"/>
            </p:cNvSpPr>
            <p:nvPr/>
          </p:nvSpPr>
          <p:spPr bwMode="auto">
            <a:xfrm flipH="1">
              <a:off x="3243" y="2618"/>
              <a:ext cx="143" cy="90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43" name="Line 11"/>
            <p:cNvSpPr>
              <a:spLocks noChangeAspect="1" noChangeShapeType="1"/>
            </p:cNvSpPr>
            <p:nvPr/>
          </p:nvSpPr>
          <p:spPr bwMode="auto">
            <a:xfrm flipH="1" flipV="1">
              <a:off x="3198" y="3023"/>
              <a:ext cx="47" cy="180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44" name="Line 12"/>
            <p:cNvSpPr>
              <a:spLocks noChangeAspect="1" noChangeShapeType="1"/>
            </p:cNvSpPr>
            <p:nvPr/>
          </p:nvSpPr>
          <p:spPr bwMode="auto">
            <a:xfrm flipH="1" flipV="1">
              <a:off x="3243" y="2888"/>
              <a:ext cx="190" cy="45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3736" name="Group 13"/>
          <p:cNvGrpSpPr>
            <a:grpSpLocks noChangeAspect="1"/>
          </p:cNvGrpSpPr>
          <p:nvPr/>
        </p:nvGrpSpPr>
        <p:grpSpPr bwMode="auto">
          <a:xfrm>
            <a:off x="2362200" y="1447800"/>
            <a:ext cx="2065338" cy="2544763"/>
            <a:chOff x="3923" y="2340"/>
            <a:chExt cx="968" cy="1193"/>
          </a:xfrm>
        </p:grpSpPr>
        <p:pic>
          <p:nvPicPr>
            <p:cNvPr id="73738" name="Picture 14" descr="HemoragicniInfarktCVT"/>
            <p:cNvPicPr>
              <a:picLocks noChangeAspect="1" noChangeArrowheads="1"/>
            </p:cNvPicPr>
            <p:nvPr/>
          </p:nvPicPr>
          <p:blipFill>
            <a:blip r:embed="rId4">
              <a:lum bright="-14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2340"/>
              <a:ext cx="968" cy="1193"/>
            </a:xfrm>
            <a:prstGeom prst="rect">
              <a:avLst/>
            </a:prstGeom>
            <a:noFill/>
            <a:ln w="9525">
              <a:solidFill>
                <a:srgbClr val="3333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3739" name="Line 15"/>
            <p:cNvSpPr>
              <a:spLocks noChangeAspect="1" noChangeShapeType="1"/>
            </p:cNvSpPr>
            <p:nvPr/>
          </p:nvSpPr>
          <p:spPr bwMode="auto">
            <a:xfrm>
              <a:off x="4378" y="2933"/>
              <a:ext cx="142" cy="90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73737" name="Picture 16" descr="HemTransf1"/>
          <p:cNvPicPr>
            <a:picLocks noChangeAspect="1" noChangeArrowheads="1"/>
          </p:cNvPicPr>
          <p:nvPr/>
        </p:nvPicPr>
        <p:blipFill>
          <a:blip r:embed="rId5">
            <a:lum bright="-4000"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1447800"/>
            <a:ext cx="2451100" cy="254317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</a:t>
            </a:r>
            <a:r>
              <a:rPr lang="en-US" altLang="en-US" sz="4000" dirty="0">
                <a:latin typeface="Comic Sans MS" panose="030F0702030302020204" pitchFamily="66" charset="0"/>
              </a:rPr>
              <a:t>Primary prevention</a:t>
            </a:r>
          </a:p>
        </p:txBody>
      </p:sp>
      <p:sp>
        <p:nvSpPr>
          <p:cNvPr id="7475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2276475"/>
            <a:ext cx="8007350" cy="345916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endParaRPr lang="sr-Latn-CS" altLang="en-US" sz="2600" dirty="0"/>
          </a:p>
          <a:p>
            <a:r>
              <a:rPr lang="en-US" altLang="en-US" sz="2600" dirty="0"/>
              <a:t>Control of risk factors</a:t>
            </a:r>
            <a:endParaRPr lang="sr-Latn-RS" altLang="en-US" sz="2600" dirty="0"/>
          </a:p>
          <a:p>
            <a:r>
              <a:rPr lang="en-US" altLang="en-US" sz="2600" dirty="0"/>
              <a:t>Application of antiplatelet and anticoagulant therapy in cardiac problems</a:t>
            </a:r>
            <a:endParaRPr lang="sr-Latn-RS" altLang="en-US" sz="2600" dirty="0"/>
          </a:p>
          <a:p>
            <a:r>
              <a:rPr lang="en-US" altLang="en-US" sz="2600" dirty="0"/>
              <a:t>Surgical treatment (carotid </a:t>
            </a:r>
            <a:r>
              <a:rPr lang="en-US" altLang="en-US" sz="2600" dirty="0" err="1"/>
              <a:t>endarterectomy</a:t>
            </a:r>
            <a:r>
              <a:rPr lang="en-US" altLang="en-US" sz="2600" dirty="0"/>
              <a:t>)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4. Early secondary prevention</a:t>
            </a:r>
            <a:br>
              <a:rPr lang="sr-Latn-CS" altLang="en-US" sz="3600" dirty="0">
                <a:latin typeface="Comic Sans MS" panose="030F0702030302020204" pitchFamily="66" charset="0"/>
              </a:rPr>
            </a:br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75779" name="Rectangle 3"/>
          <p:cNvSpPr>
            <a:spLocks noGrp="1" noRot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/>
              <a:t>Aspirin</a:t>
            </a:r>
            <a:endParaRPr lang="sr-Latn-RS" altLang="en-US" sz="2800" dirty="0"/>
          </a:p>
          <a:p>
            <a:r>
              <a:rPr lang="en-US" altLang="en-US" sz="2800" dirty="0" err="1"/>
              <a:t>Clopidogrel</a:t>
            </a:r>
            <a:endParaRPr lang="sr-Latn-RS" altLang="en-US" sz="2800" dirty="0"/>
          </a:p>
          <a:p>
            <a:r>
              <a:rPr lang="en-US" altLang="en-US" sz="2800" dirty="0" err="1"/>
              <a:t>Dipyridamole</a:t>
            </a:r>
            <a:r>
              <a:rPr lang="en-US" altLang="en-US" sz="2800" dirty="0"/>
              <a:t> + Aspirin</a:t>
            </a:r>
            <a:endParaRPr lang="sr-Latn-RS" altLang="en-US" sz="2800" dirty="0"/>
          </a:p>
          <a:p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>
                <a:solidFill>
                  <a:srgbClr val="C00000"/>
                </a:solidFill>
              </a:rPr>
              <a:t>5. Early physical therapy</a:t>
            </a:r>
            <a:endParaRPr lang="en-US" alt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800" dirty="0">
                <a:latin typeface="Comic Sans MS" panose="030F0702030302020204" pitchFamily="66" charset="0"/>
              </a:rPr>
              <a:t>               </a:t>
            </a:r>
            <a:r>
              <a:rPr lang="en-US" altLang="en-US" sz="4800" dirty="0">
                <a:latin typeface="Comic Sans MS" panose="030F0702030302020204" pitchFamily="66" charset="0"/>
              </a:rPr>
              <a:t>Stroke</a:t>
            </a:r>
            <a:r>
              <a:rPr lang="sr-Latn-RS" altLang="en-US" sz="4800" dirty="0">
                <a:latin typeface="Comic Sans MS" panose="030F0702030302020204" pitchFamily="66" charset="0"/>
              </a:rPr>
              <a:t>                   </a:t>
            </a:r>
            <a:endParaRPr lang="en-US" altLang="en-US" sz="4800" dirty="0">
              <a:latin typeface="Comic Sans MS" panose="030F0702030302020204" pitchFamily="66" charset="0"/>
            </a:endParaRP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/>
              <a:t>The second leading cause of death in the world (2009)</a:t>
            </a:r>
            <a:endParaRPr lang="sr-Latn-CS" altLang="en-US" sz="2800" dirty="0"/>
          </a:p>
          <a:p>
            <a:r>
              <a:rPr lang="en-US" altLang="en-US" sz="2800" dirty="0"/>
              <a:t>Serbia (2000)</a:t>
            </a:r>
            <a:endParaRPr lang="sr-Latn-RS" altLang="en-US" sz="2800" dirty="0"/>
          </a:p>
          <a:p>
            <a:pPr marL="0" indent="0">
              <a:buNone/>
            </a:pPr>
            <a:r>
              <a:rPr lang="sr-Latn-CS" altLang="en-US" sz="2800" dirty="0"/>
              <a:t>      -</a:t>
            </a:r>
            <a:r>
              <a:rPr lang="sr-Latn-CS" altLang="en-US" sz="2800" dirty="0">
                <a:solidFill>
                  <a:srgbClr val="C00000"/>
                </a:solidFill>
              </a:rPr>
              <a:t>T</a:t>
            </a:r>
            <a:r>
              <a:rPr lang="en-US" altLang="en-US" sz="2800" dirty="0">
                <a:solidFill>
                  <a:srgbClr val="C00000"/>
                </a:solidFill>
              </a:rPr>
              <a:t>he first cause of female mortality</a:t>
            </a:r>
            <a:endParaRPr lang="sr-Latn-CS" altLang="en-US" sz="2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>
                <a:solidFill>
                  <a:srgbClr val="C00000"/>
                </a:solidFill>
              </a:rPr>
              <a:t>      - </a:t>
            </a:r>
            <a:r>
              <a:rPr lang="en-US" altLang="en-US" sz="2800" dirty="0">
                <a:solidFill>
                  <a:srgbClr val="C00000"/>
                </a:solidFill>
              </a:rPr>
              <a:t>The second cause of mortality in men</a:t>
            </a:r>
            <a:endParaRPr lang="sr-Latn-CS" altLang="en-US" sz="2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sr-Latn-CS" altLang="en-US" sz="2800" b="1" dirty="0"/>
          </a:p>
          <a:p>
            <a:r>
              <a:rPr lang="en-US" altLang="en-US" sz="2800" dirty="0"/>
              <a:t>Every 45 seconds someone experiences a MU</a:t>
            </a:r>
            <a:endParaRPr lang="sr-Latn-RS" altLang="en-US" sz="2800" dirty="0"/>
          </a:p>
          <a:p>
            <a:r>
              <a:rPr lang="en-US" altLang="en-US" sz="2800" dirty="0"/>
              <a:t>Every 3 minutes someone dies from MU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  </a:t>
            </a:r>
            <a:r>
              <a:rPr lang="en-U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Early secondary prevention</a:t>
            </a:r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76803" name="Rectangle 3"/>
          <p:cNvSpPr>
            <a:spLocks noGrp="1" noRot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RS" altLang="en-US" sz="2800" dirty="0"/>
          </a:p>
          <a:p>
            <a:endParaRPr lang="sr-Latn-RS" altLang="en-US" sz="2800" dirty="0"/>
          </a:p>
          <a:p>
            <a:r>
              <a:rPr lang="en-US" altLang="en-US" sz="2800" dirty="0"/>
              <a:t>Oral anticoagulant therapy:</a:t>
            </a:r>
            <a:endParaRPr lang="sr-Latn-RS" altLang="en-US" sz="2800" dirty="0"/>
          </a:p>
          <a:p>
            <a:endParaRPr lang="sr-Cyrl-RS" altLang="en-US" sz="2800" dirty="0"/>
          </a:p>
          <a:p>
            <a:pPr>
              <a:buFontTx/>
              <a:buChar char="-"/>
            </a:pPr>
            <a:r>
              <a:rPr lang="en-US" altLang="en-US" sz="2800" dirty="0"/>
              <a:t>Atrial fibrillation (INR 2-3)</a:t>
            </a:r>
            <a:endParaRPr lang="sr-Latn-RS" altLang="en-US" sz="2800" dirty="0"/>
          </a:p>
          <a:p>
            <a:pPr>
              <a:buFontTx/>
              <a:buChar char="-"/>
            </a:pPr>
            <a:r>
              <a:rPr lang="en-US" altLang="en-US" sz="2800" dirty="0"/>
              <a:t>Artificial heart valves (INR 2.5-3.5)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solidFill>
                  <a:srgbClr val="C00000"/>
                </a:solidFill>
                <a:latin typeface="Comic Sans MS" panose="030F0702030302020204" pitchFamily="66" charset="0"/>
              </a:rPr>
              <a:t>    </a:t>
            </a:r>
            <a:r>
              <a:rPr lang="en-U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Hemorrhagic stroke</a:t>
            </a:r>
          </a:p>
        </p:txBody>
      </p:sp>
      <p:sp>
        <p:nvSpPr>
          <p:cNvPr id="77827" name="Content Placeholder 2"/>
          <p:cNvSpPr>
            <a:spLocks noGrp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RS" altLang="en-US" sz="3200" b="1" dirty="0"/>
          </a:p>
          <a:p>
            <a:r>
              <a:rPr lang="en-US" altLang="en-US" sz="3200" b="1" dirty="0"/>
              <a:t>Subarachnoid hemorrhage</a:t>
            </a:r>
            <a:endParaRPr lang="sr-Latn-RS" altLang="en-US" sz="3200" b="1" dirty="0"/>
          </a:p>
          <a:p>
            <a:pPr marL="0" indent="0">
              <a:buNone/>
            </a:pPr>
            <a:r>
              <a:rPr lang="sr-Cyrl-CS" altLang="en-US" sz="3200" dirty="0"/>
              <a:t>  - </a:t>
            </a:r>
            <a:r>
              <a:rPr lang="en-US" altLang="en-US" sz="3200" dirty="0"/>
              <a:t>subarachnoid hemorrhage</a:t>
            </a:r>
          </a:p>
          <a:p>
            <a:pPr marL="0" indent="0">
              <a:buNone/>
            </a:pPr>
            <a:r>
              <a:rPr lang="en-US" altLang="en-US" sz="3200" dirty="0"/>
              <a:t>     space</a:t>
            </a:r>
            <a:endParaRPr lang="sr-Cyrl-CS" altLang="en-US" sz="3200" dirty="0"/>
          </a:p>
          <a:p>
            <a:r>
              <a:rPr lang="en-US" altLang="en-US" sz="3200" b="1" dirty="0" err="1"/>
              <a:t>Intracerebral</a:t>
            </a:r>
            <a:r>
              <a:rPr lang="en-US" altLang="en-US" sz="3200" b="1" dirty="0"/>
              <a:t> hemorrhage</a:t>
            </a:r>
            <a:endParaRPr lang="sr-Latn-RS" altLang="en-US" sz="3200" b="1" dirty="0"/>
          </a:p>
          <a:p>
            <a:pPr marL="0" indent="0">
              <a:buNone/>
            </a:pPr>
            <a:r>
              <a:rPr lang="sr-Cyrl-RS" altLang="en-US" sz="3200" dirty="0"/>
              <a:t>   - </a:t>
            </a:r>
            <a:r>
              <a:rPr lang="en-US" altLang="en-US" sz="3200" dirty="0"/>
              <a:t>effusion of blood in the brain parenchyma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3813" y="115888"/>
            <a:ext cx="8842375" cy="1431925"/>
          </a:xfrm>
        </p:spPr>
        <p:txBody>
          <a:bodyPr/>
          <a:lstStyle/>
          <a:p>
            <a:r>
              <a:rPr lang="sr-Latn-R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       </a:t>
            </a:r>
            <a:r>
              <a:rPr lang="en-U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Subarachnoid hemorrhage</a:t>
            </a:r>
            <a:br>
              <a:rPr lang="sr-Latn-CS" altLang="en-US" dirty="0">
                <a:latin typeface="Comic Sans MS" panose="030F0702030302020204" pitchFamily="66" charset="0"/>
              </a:rPr>
            </a:br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7885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0" y="1714500"/>
            <a:ext cx="8845550" cy="495458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sr-Latn-R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80% aneurysm rupture</a:t>
            </a:r>
            <a:endParaRPr lang="sr-Latn-RS" altLang="en-US" sz="2800" dirty="0"/>
          </a:p>
          <a:p>
            <a:pPr>
              <a:lnSpc>
                <a:spcPct val="80000"/>
              </a:lnSpc>
            </a:pPr>
            <a:r>
              <a:rPr lang="sr-Cyrl-CS" altLang="en-US" sz="2800" dirty="0"/>
              <a:t>20%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dirty="0"/>
              <a:t>     - </a:t>
            </a:r>
            <a:r>
              <a:rPr lang="en-US" altLang="en-US" sz="2800" dirty="0"/>
              <a:t>AV malformations</a:t>
            </a:r>
            <a:endParaRPr lang="sr-Cyrl-C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dirty="0"/>
              <a:t>     - </a:t>
            </a:r>
            <a:r>
              <a:rPr lang="en-US" altLang="en-US" sz="2800" dirty="0"/>
              <a:t>coagulopathy</a:t>
            </a:r>
            <a:endParaRPr lang="sr-Latn-R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dirty="0"/>
              <a:t>      - </a:t>
            </a:r>
            <a:r>
              <a:rPr lang="en-US" altLang="en-US" sz="2800" dirty="0"/>
              <a:t>brain tumors</a:t>
            </a:r>
            <a:endParaRPr lang="sr-Cyrl-C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dirty="0"/>
              <a:t>     - </a:t>
            </a:r>
            <a:r>
              <a:rPr lang="en-US" altLang="en-US" sz="2800" dirty="0" err="1"/>
              <a:t>vasculitis</a:t>
            </a:r>
            <a:endParaRPr lang="sr-Latn-R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dirty="0"/>
              <a:t>     - </a:t>
            </a:r>
            <a:r>
              <a:rPr lang="en-US" altLang="en-US" sz="2800" dirty="0"/>
              <a:t>CNS infections</a:t>
            </a:r>
            <a:r>
              <a:rPr lang="sr-Cyrl-CS" altLang="en-US" sz="2800" dirty="0"/>
              <a:t>    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-1588"/>
            <a:ext cx="7886700" cy="1325563"/>
          </a:xfrm>
        </p:spPr>
        <p:txBody>
          <a:bodyPr/>
          <a:lstStyle/>
          <a:p>
            <a:r>
              <a:rPr lang="sr-Latn-CS" altLang="en-US" dirty="0">
                <a:latin typeface="Comic Sans MS" panose="030F0702030302020204" pitchFamily="66" charset="0"/>
              </a:rPr>
              <a:t>        </a:t>
            </a:r>
            <a:r>
              <a:rPr lang="sr-Latn-CS" altLang="en-US" sz="4000" dirty="0">
                <a:latin typeface="Comic Sans MS" panose="030F0702030302020204" pitchFamily="66" charset="0"/>
              </a:rPr>
              <a:t>Aneurysm (15% multiple)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7987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11188" y="1314450"/>
            <a:ext cx="8007350" cy="537368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altLang="en-US" sz="2400" dirty="0">
              <a:solidFill>
                <a:srgbClr val="C00000"/>
              </a:solidFill>
            </a:endParaRPr>
          </a:p>
          <a:p>
            <a:endParaRPr lang="sr-Latn-CS" altLang="en-US" sz="2400" dirty="0">
              <a:solidFill>
                <a:srgbClr val="C00000"/>
              </a:solidFill>
            </a:endParaRPr>
          </a:p>
          <a:p>
            <a:r>
              <a:rPr lang="sr-Latn-CS" altLang="en-US" sz="2400" dirty="0">
                <a:solidFill>
                  <a:srgbClr val="C00000"/>
                </a:solidFill>
              </a:rPr>
              <a:t>ACA 35-40%</a:t>
            </a:r>
          </a:p>
          <a:p>
            <a:r>
              <a:rPr lang="sr-Latn-CS" altLang="en-US" sz="2400" dirty="0">
                <a:solidFill>
                  <a:srgbClr val="C00000"/>
                </a:solidFill>
              </a:rPr>
              <a:t>ACI 30%</a:t>
            </a:r>
          </a:p>
          <a:p>
            <a:r>
              <a:rPr lang="sr-Latn-CS" altLang="en-US" sz="2400" dirty="0">
                <a:solidFill>
                  <a:srgbClr val="C00000"/>
                </a:solidFill>
              </a:rPr>
              <a:t>ACM 20-25%</a:t>
            </a:r>
          </a:p>
          <a:p>
            <a:r>
              <a:rPr lang="sr-Latn-CS" altLang="en-US" sz="2400" dirty="0">
                <a:solidFill>
                  <a:srgbClr val="C00000"/>
                </a:solidFill>
              </a:rPr>
              <a:t>Back basin 10%</a:t>
            </a:r>
            <a:r>
              <a:rPr lang="sr-Latn-CS" altLang="en-US" sz="2400" dirty="0"/>
              <a:t>     </a:t>
            </a:r>
          </a:p>
          <a:p>
            <a:pPr>
              <a:buFontTx/>
              <a:buChar char="-"/>
            </a:pPr>
            <a:r>
              <a:rPr lang="sr-Latn-CS" altLang="en-US" sz="2400" dirty="0"/>
              <a:t>basilar artery</a:t>
            </a:r>
          </a:p>
          <a:p>
            <a:pPr marL="0" indent="0">
              <a:buNone/>
            </a:pPr>
            <a:r>
              <a:rPr lang="sr-Latn-CS" altLang="en-US" sz="2400" dirty="0"/>
              <a:t> - posterior inferior cerebellar artery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    </a:t>
            </a:r>
            <a:r>
              <a:rPr lang="en-US" altLang="en-US" sz="4000" dirty="0">
                <a:latin typeface="Comic Sans MS" panose="030F0702030302020204" pitchFamily="66" charset="0"/>
              </a:rPr>
              <a:t>Epidemiology</a:t>
            </a:r>
            <a:r>
              <a:rPr lang="sr-Latn-CS" altLang="en-US" sz="4000" dirty="0">
                <a:latin typeface="Comic Sans MS" panose="030F0702030302020204" pitchFamily="66" charset="0"/>
              </a:rPr>
              <a:t>    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80899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323850" y="1916113"/>
            <a:ext cx="8845550" cy="41910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altLang="en-US" sz="2800" dirty="0"/>
          </a:p>
          <a:p>
            <a:r>
              <a:rPr lang="sr-Latn-CS" altLang="en-US" sz="2800" dirty="0"/>
              <a:t>2-5% of all Mus</a:t>
            </a:r>
          </a:p>
          <a:p>
            <a:endParaRPr lang="sr-Latn-CS" altLang="en-US" sz="2800" dirty="0"/>
          </a:p>
          <a:p>
            <a:r>
              <a:rPr lang="en-US" altLang="en-US" sz="2800" dirty="0"/>
              <a:t>1.6 x more in women</a:t>
            </a:r>
            <a:endParaRPr lang="sr-Latn-RS" altLang="en-US" sz="2800" dirty="0"/>
          </a:p>
          <a:p>
            <a:endParaRPr lang="sr-Latn-RS" altLang="en-US" sz="2800" dirty="0"/>
          </a:p>
          <a:p>
            <a:r>
              <a:rPr lang="en-US" altLang="en-US" sz="2800" dirty="0"/>
              <a:t>Mortality 50%</a:t>
            </a:r>
            <a:endParaRPr lang="sr-Latn-CS" altLang="en-US" sz="28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</a:t>
            </a:r>
            <a:r>
              <a:rPr lang="en-US" altLang="en-US" sz="4000" dirty="0">
                <a:latin typeface="Comic Sans MS" panose="030F0702030302020204" pitchFamily="66" charset="0"/>
              </a:rPr>
              <a:t>SAH – risk factors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905000"/>
            <a:ext cx="8893175" cy="4619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sr-Latn-R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Smoking cigarettes</a:t>
            </a:r>
            <a:endParaRPr lang="sr-Latn-R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Arterial hypertension</a:t>
            </a:r>
            <a:endParaRPr lang="sr-Latn-R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Cocaine use</a:t>
            </a:r>
            <a:endParaRPr lang="sr-Latn-R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Abuse of alcohol</a:t>
            </a:r>
            <a:endParaRPr lang="sr-Latn-R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Positive family history</a:t>
            </a:r>
            <a:endParaRPr lang="sr-Latn-CS" sz="24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88913"/>
            <a:ext cx="7886700" cy="1325562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</a:t>
            </a:r>
            <a:r>
              <a:rPr lang="en-US" altLang="en-US" sz="4000" dirty="0">
                <a:latin typeface="Comic Sans MS" panose="030F0702030302020204" pitchFamily="66" charset="0"/>
              </a:rPr>
              <a:t>SAH – clinical</a:t>
            </a:r>
          </a:p>
        </p:txBody>
      </p:sp>
      <p:sp>
        <p:nvSpPr>
          <p:cNvPr id="8294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171450" y="1700213"/>
            <a:ext cx="8964613" cy="46196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600" b="1" dirty="0">
                <a:solidFill>
                  <a:srgbClr val="C00000"/>
                </a:solidFill>
              </a:rPr>
              <a:t>Headache – </a:t>
            </a:r>
            <a:r>
              <a:rPr lang="en-US" altLang="en-US" sz="2600" dirty="0"/>
              <a:t>the key symptom in 85-100% of patients</a:t>
            </a:r>
          </a:p>
          <a:p>
            <a:pPr marL="0" indent="0">
              <a:buNone/>
            </a:pPr>
            <a:r>
              <a:rPr lang="sr-Latn-RS" altLang="en-US" sz="2600" dirty="0"/>
              <a:t>                          </a:t>
            </a:r>
            <a:r>
              <a:rPr lang="en-US" altLang="en-US" sz="2600" dirty="0"/>
              <a:t>- suddenly, explosively, like never before</a:t>
            </a:r>
          </a:p>
          <a:p>
            <a:pPr marL="0" indent="0">
              <a:buNone/>
            </a:pPr>
            <a:r>
              <a:rPr lang="en-US" altLang="en-US" sz="2600" dirty="0"/>
              <a:t>                   </a:t>
            </a:r>
            <a:r>
              <a:rPr lang="sr-Latn-RS" altLang="en-US" sz="2600" dirty="0"/>
              <a:t>      </a:t>
            </a:r>
            <a:r>
              <a:rPr lang="en-US" altLang="en-US" sz="2600" dirty="0"/>
              <a:t>- the only symptom in 40% of patients</a:t>
            </a:r>
            <a:endParaRPr lang="sr-Latn-RS" altLang="en-US" sz="2600" dirty="0"/>
          </a:p>
          <a:p>
            <a:r>
              <a:rPr lang="en-US" altLang="en-US" sz="2600" b="1" dirty="0">
                <a:solidFill>
                  <a:srgbClr val="C00000"/>
                </a:solidFill>
              </a:rPr>
              <a:t>Impaired state of consciousness</a:t>
            </a:r>
            <a:r>
              <a:rPr lang="sr-Latn-CS" altLang="en-US" sz="2600" dirty="0"/>
              <a:t>– 45% of patients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                                   </a:t>
            </a:r>
            <a:r>
              <a:rPr lang="sr-Cyrl-RS" altLang="en-US" sz="2600" dirty="0"/>
              <a:t>        </a:t>
            </a:r>
            <a:r>
              <a:rPr lang="sr-Latn-RS" altLang="en-US" sz="2600" dirty="0"/>
              <a:t>              </a:t>
            </a:r>
            <a:r>
              <a:rPr lang="sr-Cyrl-RS" altLang="en-US" sz="2600" dirty="0"/>
              <a:t> </a:t>
            </a:r>
            <a:r>
              <a:rPr lang="sr-Latn-CS" altLang="en-US" sz="2600" dirty="0"/>
              <a:t>- </a:t>
            </a:r>
            <a:r>
              <a:rPr lang="en-US" altLang="en-US" sz="2600" dirty="0"/>
              <a:t>coma, confused state</a:t>
            </a:r>
            <a:endParaRPr lang="sr-Latn-CS" altLang="en-US" sz="2600" dirty="0"/>
          </a:p>
          <a:p>
            <a:r>
              <a:rPr lang="en-US" altLang="en-US" sz="2600" b="1" dirty="0">
                <a:solidFill>
                  <a:srgbClr val="C00000"/>
                </a:solidFill>
              </a:rPr>
              <a:t>Meningeal signs</a:t>
            </a:r>
            <a:endParaRPr lang="sr-Latn-RS" altLang="en-US" sz="2600" b="1" dirty="0">
              <a:solidFill>
                <a:srgbClr val="C00000"/>
              </a:solidFill>
            </a:endParaRPr>
          </a:p>
          <a:p>
            <a:r>
              <a:rPr lang="en-US" altLang="en-US" sz="2600" b="1" dirty="0">
                <a:solidFill>
                  <a:srgbClr val="C00000"/>
                </a:solidFill>
              </a:rPr>
              <a:t>Focal neurological signs </a:t>
            </a:r>
            <a:r>
              <a:rPr lang="en-US" altLang="en-US" sz="2600" dirty="0"/>
              <a:t>in 10-15% of </a:t>
            </a:r>
            <a:r>
              <a:rPr lang="en-US" altLang="en-US" sz="2600" dirty="0" err="1"/>
              <a:t>patientsconsequence</a:t>
            </a:r>
            <a:r>
              <a:rPr lang="en-US" altLang="en-US" sz="2600" dirty="0"/>
              <a:t> - </a:t>
            </a:r>
            <a:r>
              <a:rPr lang="sr-Latn-RS" altLang="en-US" sz="2600" dirty="0"/>
              <a:t> </a:t>
            </a:r>
            <a:r>
              <a:rPr lang="en-US" altLang="en-US" sz="2600" dirty="0"/>
              <a:t>compression of the aneurysm</a:t>
            </a:r>
            <a:r>
              <a:rPr lang="sr-Latn-CS" altLang="en-US" sz="2600" dirty="0"/>
              <a:t>                     </a:t>
            </a:r>
          </a:p>
          <a:p>
            <a:pPr marL="0" indent="0">
              <a:buNone/>
            </a:pPr>
            <a:r>
              <a:rPr lang="sr-Latn-CS" altLang="en-US" sz="2600" dirty="0"/>
              <a:t>                     - </a:t>
            </a:r>
            <a:r>
              <a:rPr lang="en-US" altLang="en-US" sz="2600" dirty="0"/>
              <a:t>spread of bleeding in the brain parenchyma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               - </a:t>
            </a:r>
            <a:r>
              <a:rPr lang="en-US" altLang="en-US" sz="2600" dirty="0"/>
              <a:t>formation of a large subarachnoid clot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47625"/>
            <a:ext cx="7886700" cy="13255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    </a:t>
            </a:r>
            <a:r>
              <a:rPr lang="en-US" altLang="en-US" sz="4000" dirty="0">
                <a:latin typeface="Comic Sans MS" panose="030F0702030302020204" pitchFamily="66" charset="0"/>
              </a:rPr>
              <a:t>SAH - diagnosis</a:t>
            </a:r>
          </a:p>
        </p:txBody>
      </p:sp>
      <p:sp>
        <p:nvSpPr>
          <p:cNvPr id="8397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0" y="1357313"/>
            <a:ext cx="9429750" cy="55006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/>
              <a:t>A headache</a:t>
            </a:r>
            <a:endParaRPr lang="sr-Latn-RS" altLang="en-US" sz="2800" dirty="0"/>
          </a:p>
          <a:p>
            <a:r>
              <a:rPr lang="en-US" altLang="en-US" sz="2800" dirty="0"/>
              <a:t>Fundo-retinal hemorrhages</a:t>
            </a:r>
            <a:endParaRPr lang="sr-Latn-RS" altLang="en-US" sz="2800" dirty="0"/>
          </a:p>
          <a:p>
            <a:r>
              <a:rPr lang="en-US" altLang="en-US" sz="2800" dirty="0"/>
              <a:t>Urgent head CT</a:t>
            </a:r>
            <a:endParaRPr lang="sr-Latn-RS" altLang="en-US" sz="2800" dirty="0"/>
          </a:p>
          <a:p>
            <a:r>
              <a:rPr lang="sr-Latn-CS" altLang="en-US" sz="2800" dirty="0"/>
              <a:t>           - </a:t>
            </a:r>
            <a:r>
              <a:rPr lang="en-US" altLang="en-US" sz="2800" dirty="0"/>
              <a:t>90-95% blood in the subarachnoid space</a:t>
            </a:r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/>
              <a:t>           - </a:t>
            </a:r>
            <a:r>
              <a:rPr lang="en-US" altLang="en-US" sz="2800" dirty="0"/>
              <a:t>10-15% CT neat in the first 24 hours</a:t>
            </a:r>
            <a:endParaRPr lang="sr-Latn-R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800" dirty="0"/>
              <a:t>LP – can be neat in the first 6 hours</a:t>
            </a:r>
            <a:endParaRPr lang="sr-Latn-R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/>
              <a:t>            - </a:t>
            </a:r>
            <a:r>
              <a:rPr lang="en-US" altLang="en-US" sz="2800" dirty="0"/>
              <a:t>diagnostically certain finding after 9-12 hours</a:t>
            </a:r>
            <a:endParaRPr lang="sr-Latn-CS" altLang="en-US" sz="2800" dirty="0"/>
          </a:p>
          <a:p>
            <a:r>
              <a:rPr lang="en-US" altLang="en-US" sz="2800" b="1" dirty="0"/>
              <a:t>Angiography</a:t>
            </a:r>
            <a:r>
              <a:rPr lang="sr-Latn-CS" altLang="en-US" sz="2800" b="1" dirty="0"/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/>
              <a:t>        - </a:t>
            </a:r>
            <a:r>
              <a:rPr lang="en-US" altLang="en-US" sz="2800" dirty="0"/>
              <a:t>digital subtractive</a:t>
            </a:r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/>
              <a:t>        - </a:t>
            </a:r>
            <a:r>
              <a:rPr lang="en-US" altLang="en-US" sz="2800" dirty="0"/>
              <a:t>CT angiography</a:t>
            </a:r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/>
              <a:t>        - </a:t>
            </a:r>
            <a:r>
              <a:rPr lang="en-US" altLang="en-US" sz="2800" dirty="0"/>
              <a:t>MRI angiography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>
          <a:xfrm>
            <a:off x="468313" y="15875"/>
            <a:ext cx="7886700" cy="13255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</a:t>
            </a:r>
            <a:r>
              <a:rPr lang="en-US" altLang="en-US" sz="4000" dirty="0">
                <a:latin typeface="Comic Sans MS" panose="030F0702030302020204" pitchFamily="66" charset="0"/>
              </a:rPr>
              <a:t>Subarachnoid hemorrhage</a:t>
            </a:r>
          </a:p>
        </p:txBody>
      </p:sp>
      <p:pic>
        <p:nvPicPr>
          <p:cNvPr id="84995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17650"/>
            <a:ext cx="3879850" cy="4895850"/>
          </a:xfrm>
        </p:spPr>
      </p:pic>
      <p:pic>
        <p:nvPicPr>
          <p:cNvPr id="8499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8" y="1733550"/>
            <a:ext cx="34575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0488" y="-19050"/>
            <a:ext cx="9144000" cy="1431925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</a:t>
            </a:r>
            <a:r>
              <a:rPr lang="en-US" altLang="en-US" sz="4000" dirty="0">
                <a:latin typeface="Comic Sans MS" panose="030F0702030302020204" pitchFamily="66" charset="0"/>
              </a:rPr>
              <a:t>SAH – neurological complications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9388" y="1412875"/>
            <a:ext cx="8964612" cy="525621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rgbClr val="C00000"/>
                </a:solidFill>
              </a:rPr>
              <a:t>Symptomatic vasospasm</a:t>
            </a:r>
            <a:endParaRPr lang="sr-Latn-RS" sz="24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- </a:t>
            </a:r>
            <a:r>
              <a:rPr lang="en-US" sz="2400" dirty="0"/>
              <a:t> between the 4th and 12th day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Latn-C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rgbClr val="C00000"/>
                </a:solidFill>
              </a:rPr>
              <a:t>Hydrocephalus</a:t>
            </a:r>
            <a:endParaRPr lang="sr-Latn-RS" sz="24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- </a:t>
            </a:r>
            <a:r>
              <a:rPr lang="en-US" sz="2400" dirty="0"/>
              <a:t>in 20% of patients</a:t>
            </a:r>
            <a:r>
              <a:rPr lang="sr-Latn-CS" sz="2400" dirty="0"/>
              <a:t>   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rgbClr val="C00000"/>
                </a:solidFill>
              </a:rPr>
              <a:t>Repeated bleeding</a:t>
            </a:r>
            <a:endParaRPr lang="sr-Latn-RS" sz="24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- </a:t>
            </a:r>
            <a:r>
              <a:rPr lang="en-US" sz="2400" dirty="0"/>
              <a:t>in the early stage in 7% of patients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RS" sz="2400" dirty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rgbClr val="C00000"/>
                </a:solidFill>
              </a:rPr>
              <a:t>Epileptic seizures</a:t>
            </a:r>
            <a:endParaRPr lang="sr-Latn-C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800" dirty="0">
                <a:latin typeface="Comic Sans MS" panose="030F0702030302020204" pitchFamily="66" charset="0"/>
              </a:rPr>
              <a:t>               </a:t>
            </a:r>
            <a:r>
              <a:rPr lang="en-US" altLang="en-US" sz="4800" dirty="0">
                <a:latin typeface="Comic Sans MS" panose="030F0702030302020204" pitchFamily="66" charset="0"/>
              </a:rPr>
              <a:t>Stroke</a:t>
            </a:r>
            <a:r>
              <a:rPr lang="sr-Latn-RS" altLang="en-US" sz="4800" dirty="0">
                <a:latin typeface="Comic Sans MS" panose="030F0702030302020204" pitchFamily="66" charset="0"/>
              </a:rPr>
              <a:t>     </a:t>
            </a:r>
            <a:endParaRPr lang="en-US" altLang="en-US" sz="4800" dirty="0">
              <a:latin typeface="Comic Sans MS" panose="030F0702030302020204" pitchFamily="66" charset="0"/>
            </a:endParaRP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1989138"/>
            <a:ext cx="7886700" cy="43513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>
                <a:solidFill>
                  <a:srgbClr val="C00000"/>
                </a:solidFill>
              </a:rPr>
              <a:t>Mortality</a:t>
            </a:r>
            <a:endParaRPr lang="sr-Latn-CS" altLang="en-US" sz="2800" dirty="0">
              <a:solidFill>
                <a:srgbClr val="C00000"/>
              </a:solidFill>
            </a:endParaRPr>
          </a:p>
          <a:p>
            <a:r>
              <a:rPr lang="en-US" altLang="en-US" sz="2800" dirty="0">
                <a:solidFill>
                  <a:srgbClr val="C00000"/>
                </a:solidFill>
              </a:rPr>
              <a:t>Within 5 years of </a:t>
            </a:r>
            <a:r>
              <a:rPr lang="sr-Latn-BA" altLang="en-US" sz="2800" dirty="0">
                <a:solidFill>
                  <a:srgbClr val="C00000"/>
                </a:solidFill>
              </a:rPr>
              <a:t>stroke</a:t>
            </a:r>
            <a:r>
              <a:rPr lang="en-US" altLang="en-US" sz="2800" dirty="0">
                <a:solidFill>
                  <a:srgbClr val="C00000"/>
                </a:solidFill>
              </a:rPr>
              <a:t> - 60%</a:t>
            </a:r>
            <a:endParaRPr lang="sr-Latn-RS" altLang="en-US" sz="2800" dirty="0">
              <a:solidFill>
                <a:srgbClr val="C00000"/>
              </a:solidFill>
            </a:endParaRPr>
          </a:p>
          <a:p>
            <a:r>
              <a:rPr lang="en-US" altLang="en-US" sz="2800" dirty="0">
                <a:solidFill>
                  <a:srgbClr val="C00000"/>
                </a:solidFill>
              </a:rPr>
              <a:t>Within 10 years of </a:t>
            </a:r>
            <a:r>
              <a:rPr lang="sr-Latn-BA" altLang="en-US" sz="2800" dirty="0">
                <a:solidFill>
                  <a:srgbClr val="C00000"/>
                </a:solidFill>
              </a:rPr>
              <a:t>stroke</a:t>
            </a:r>
            <a:r>
              <a:rPr lang="en-US" altLang="en-US" sz="2800" dirty="0">
                <a:solidFill>
                  <a:srgbClr val="C00000"/>
                </a:solidFill>
              </a:rPr>
              <a:t> – 80%</a:t>
            </a:r>
            <a:r>
              <a:rPr lang="sr-Latn-CS" altLang="en-US" sz="2800" dirty="0">
                <a:solidFill>
                  <a:srgbClr val="C00000"/>
                </a:solidFill>
              </a:rPr>
              <a:t>       </a:t>
            </a:r>
          </a:p>
          <a:p>
            <a:pPr>
              <a:buFont typeface="Wingdings" panose="05000000000000000000" pitchFamily="2" charset="2"/>
              <a:buNone/>
            </a:pPr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endParaRPr lang="sr-Latn-CS" altLang="en-US" sz="2400" b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88913"/>
            <a:ext cx="7886700" cy="1325562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</a:t>
            </a:r>
            <a:r>
              <a:rPr lang="en-US" altLang="en-US" sz="4000" dirty="0">
                <a:latin typeface="Comic Sans MS" panose="030F0702030302020204" pitchFamily="66" charset="0"/>
              </a:rPr>
              <a:t>SAH – somatic complications</a:t>
            </a:r>
          </a:p>
        </p:txBody>
      </p:sp>
      <p:sp>
        <p:nvSpPr>
          <p:cNvPr id="8704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179388" y="2492375"/>
            <a:ext cx="8666162" cy="2016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/>
              <a:t>Pulmonary edema</a:t>
            </a:r>
            <a:endParaRPr lang="sr-Latn-RS" altLang="en-US" sz="2800" dirty="0"/>
          </a:p>
          <a:p>
            <a:r>
              <a:rPr lang="en-US" altLang="en-US" sz="2800" dirty="0"/>
              <a:t>Cardiac arrhythmias</a:t>
            </a:r>
            <a:endParaRPr lang="sr-Latn-RS" altLang="en-US" sz="2800" dirty="0"/>
          </a:p>
          <a:p>
            <a:r>
              <a:rPr lang="en-US" altLang="en-US" sz="2800" dirty="0"/>
              <a:t>Electrolyte disturbance (</a:t>
            </a:r>
            <a:r>
              <a:rPr lang="en-US" altLang="en-US" sz="2800" dirty="0" err="1"/>
              <a:t>hyponatremia</a:t>
            </a:r>
            <a:r>
              <a:rPr lang="en-US" altLang="en-US" sz="2800" dirty="0"/>
              <a:t>)</a:t>
            </a:r>
            <a:endParaRPr lang="sr-Latn-CS" altLang="en-US" sz="28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52500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</a:t>
            </a:r>
            <a:r>
              <a:rPr lang="en-US" altLang="en-US" sz="4000" dirty="0">
                <a:latin typeface="Comic Sans MS" panose="030F0702030302020204" pitchFamily="66" charset="0"/>
              </a:rPr>
              <a:t>SAH - treatment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341438"/>
            <a:ext cx="8281988" cy="5184775"/>
          </a:xfrm>
        </p:spPr>
        <p:txBody>
          <a:bodyPr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Urgent application of general therapeutic measures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Treatment of the cause of the disease (aneurysm)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Prevention and treatment of complications</a:t>
            </a:r>
            <a:endParaRPr lang="ru-RU" sz="2800" dirty="0">
              <a:solidFill>
                <a:srgbClr val="C00000"/>
              </a:solidFill>
            </a:endParaRP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ru-RU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ru-RU" sz="2800" dirty="0">
              <a:solidFill>
                <a:srgbClr val="C00000"/>
              </a:solidFill>
            </a:endParaRP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sr-Cyrl-CS" sz="2800" dirty="0"/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/>
              <a:t>      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7886700" cy="1325562"/>
          </a:xfrm>
        </p:spPr>
        <p:txBody>
          <a:bodyPr/>
          <a:lstStyle/>
          <a:p>
            <a:r>
              <a:rPr lang="sr-Latn-R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     </a:t>
            </a:r>
            <a:r>
              <a:rPr lang="en-US" altLang="en-US" sz="4000" dirty="0" err="1">
                <a:latin typeface="Comic Sans MS" panose="030F0702030302020204" pitchFamily="66" charset="0"/>
              </a:rPr>
              <a:t>Intracerebral</a:t>
            </a:r>
            <a:r>
              <a:rPr lang="en-US" altLang="en-US" sz="4000" dirty="0">
                <a:latin typeface="Comic Sans MS" panose="030F0702030302020204" pitchFamily="66" charset="0"/>
              </a:rPr>
              <a:t> hemorrhage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628775"/>
            <a:ext cx="8845550" cy="504031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sr-Latn-RS" sz="2600" b="1" dirty="0"/>
          </a:p>
          <a:p>
            <a:pPr fontAlgn="auto">
              <a:spcAft>
                <a:spcPts val="0"/>
              </a:spcAft>
              <a:defRPr/>
            </a:pPr>
            <a:endParaRPr lang="sr-Latn-RS" sz="2600" b="1" dirty="0"/>
          </a:p>
          <a:p>
            <a:pPr fontAlgn="auto">
              <a:spcAft>
                <a:spcPts val="0"/>
              </a:spcAft>
              <a:defRPr/>
            </a:pPr>
            <a:r>
              <a:rPr lang="en-US" sz="2600" b="1" dirty="0"/>
              <a:t>Hypertensive - 50-60%</a:t>
            </a:r>
            <a:r>
              <a:rPr lang="sr-Latn-CS" sz="2600" dirty="0"/>
              <a:t> 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600" dirty="0"/>
              <a:t>   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600" b="1" dirty="0"/>
              <a:t>Non-hypertensive - 10%</a:t>
            </a:r>
            <a:r>
              <a:rPr lang="sr-Latn-CS" sz="2600" dirty="0"/>
              <a:t>      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7886700" cy="13255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</a:t>
            </a:r>
            <a:r>
              <a:rPr lang="en-US" altLang="en-US" sz="4000" dirty="0">
                <a:latin typeface="Comic Sans MS" panose="030F0702030302020204" pitchFamily="66" charset="0"/>
              </a:rPr>
              <a:t>ICH - epidemiology</a:t>
            </a:r>
          </a:p>
        </p:txBody>
      </p:sp>
      <p:sp>
        <p:nvSpPr>
          <p:cNvPr id="9216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323850" y="2349500"/>
            <a:ext cx="8964613" cy="41910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altLang="en-US" sz="2600" dirty="0"/>
          </a:p>
          <a:p>
            <a:r>
              <a:rPr lang="sr-Latn-CS" altLang="en-US" sz="2600" dirty="0"/>
              <a:t>10-15% in Caucasians</a:t>
            </a:r>
          </a:p>
          <a:p>
            <a:r>
              <a:rPr lang="en-US" altLang="en-US" sz="2600" dirty="0"/>
              <a:t>30% in the yellow race</a:t>
            </a:r>
            <a:endParaRPr lang="sr-Latn-RS" altLang="en-US" sz="2600" dirty="0"/>
          </a:p>
          <a:p>
            <a:r>
              <a:rPr lang="en-US" altLang="en-US" sz="2600" dirty="0"/>
              <a:t>High mortality but lower than before</a:t>
            </a:r>
            <a:r>
              <a:rPr lang="sr-Latn-CS" altLang="en-US" sz="2600" dirty="0"/>
              <a:t>           </a:t>
            </a:r>
            <a:endParaRPr lang="en-US" altLang="en-US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7886700" cy="13255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 </a:t>
            </a:r>
            <a:r>
              <a:rPr lang="en-US" altLang="en-US" sz="4000" dirty="0">
                <a:latin typeface="Comic Sans MS" panose="030F0702030302020204" pitchFamily="66" charset="0"/>
              </a:rPr>
              <a:t>ICH - risk factors</a:t>
            </a:r>
          </a:p>
        </p:txBody>
      </p:sp>
      <p:sp>
        <p:nvSpPr>
          <p:cNvPr id="9318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468313" y="2133600"/>
            <a:ext cx="8521700" cy="36036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RS" altLang="en-US" sz="2600" dirty="0"/>
          </a:p>
          <a:p>
            <a:r>
              <a:rPr lang="en-US" altLang="en-US" sz="2600" dirty="0"/>
              <a:t>Chronic hypertension</a:t>
            </a:r>
            <a:endParaRPr lang="sr-Latn-RS" altLang="en-US" sz="2600" dirty="0"/>
          </a:p>
          <a:p>
            <a:r>
              <a:rPr lang="en-US" altLang="en-US" sz="2600" dirty="0"/>
              <a:t>Aging</a:t>
            </a:r>
            <a:endParaRPr lang="sr-Latn-RS" altLang="en-US" sz="2600" dirty="0"/>
          </a:p>
          <a:p>
            <a:r>
              <a:rPr lang="en-US" altLang="en-US" sz="2600" dirty="0"/>
              <a:t>Abuse of alcohol</a:t>
            </a:r>
            <a:endParaRPr lang="sr-Latn-RS" altLang="en-US" sz="2600" dirty="0"/>
          </a:p>
          <a:p>
            <a:r>
              <a:rPr lang="en-US" altLang="en-US" sz="2600" dirty="0"/>
              <a:t>Anticoagulant therapy</a:t>
            </a:r>
            <a:endParaRPr lang="sr-Latn-CS" altLang="en-US" sz="26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</a:t>
            </a:r>
            <a:r>
              <a:rPr lang="en-US" altLang="en-US" sz="4000" dirty="0">
                <a:latin typeface="Comic Sans MS" panose="030F0702030302020204" pitchFamily="66" charset="0"/>
              </a:rPr>
              <a:t>ICH - prognosis</a:t>
            </a:r>
          </a:p>
        </p:txBody>
      </p:sp>
      <p:sp>
        <p:nvSpPr>
          <p:cNvPr id="9421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2205038"/>
            <a:ext cx="8221663" cy="33115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Factors of poor prognosis</a:t>
            </a:r>
            <a:endParaRPr lang="sr-Latn-RS" altLang="en-US" sz="2800" dirty="0"/>
          </a:p>
          <a:p>
            <a:pPr marL="0" indent="0">
              <a:lnSpc>
                <a:spcPct val="80000"/>
              </a:lnSpc>
              <a:buNone/>
            </a:pPr>
            <a:r>
              <a:rPr lang="sr-Latn-CS" altLang="en-US" sz="2800" dirty="0"/>
              <a:t>      - </a:t>
            </a:r>
            <a:r>
              <a:rPr lang="en-US" altLang="en-US" sz="2800" dirty="0"/>
              <a:t>the size of the hematoma</a:t>
            </a:r>
            <a:endParaRPr lang="sr-Latn-C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800" dirty="0"/>
              <a:t>      - </a:t>
            </a:r>
            <a:r>
              <a:rPr lang="en-US" altLang="en-US" sz="2800" dirty="0"/>
              <a:t>altered state of consciousness</a:t>
            </a:r>
            <a:endParaRPr lang="sr-Latn-C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800" dirty="0"/>
              <a:t>      - </a:t>
            </a:r>
            <a:r>
              <a:rPr lang="en-US" altLang="en-US" sz="2800" dirty="0"/>
              <a:t>penetration of blood into the ventricles</a:t>
            </a:r>
            <a:endParaRPr lang="sr-Latn-C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800" dirty="0"/>
              <a:t>      - </a:t>
            </a:r>
            <a:r>
              <a:rPr lang="en-US" altLang="en-US" sz="2800" dirty="0"/>
              <a:t>older age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</a:t>
            </a:r>
            <a:r>
              <a:rPr lang="en-US" altLang="en-US" sz="4000" dirty="0">
                <a:latin typeface="Comic Sans MS" panose="030F0702030302020204" pitchFamily="66" charset="0"/>
              </a:rPr>
              <a:t>ICH - clinical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690688"/>
            <a:ext cx="8521700" cy="4833937"/>
          </a:xfrm>
        </p:spPr>
        <p:txBody>
          <a:bodyPr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Signs of increased intracranial pressure</a:t>
            </a: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Impaired state of consciousness</a:t>
            </a: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Focal signs</a:t>
            </a: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Brain edema</a:t>
            </a:r>
            <a:endParaRPr lang="sr-Latn-RS" sz="2800" dirty="0"/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sr-Cyrl-CS" sz="2800" dirty="0">
              <a:solidFill>
                <a:srgbClr val="C00000"/>
              </a:solidFill>
            </a:endParaRP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800" dirty="0">
                <a:solidFill>
                  <a:srgbClr val="C00000"/>
                </a:solidFill>
              </a:rPr>
              <a:t>Sudden onset of focal neurological deficit with headache, nausea, urge to vomit, with altered state of consciousness - high probability of ICH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</a:t>
            </a:r>
            <a:r>
              <a:rPr lang="en-US" altLang="en-US" sz="4000" dirty="0">
                <a:latin typeface="Comic Sans MS" panose="030F0702030302020204" pitchFamily="66" charset="0"/>
              </a:rPr>
              <a:t>ICH - diagnosis</a:t>
            </a: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sr-Cyrl-CS" sz="2800" dirty="0"/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CT without contrast is more sensitive than MRI for fresh hematoma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Latn-CS" sz="2800" dirty="0"/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Angiography is sometimes necessary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>
          <a:xfrm>
            <a:off x="323850" y="34925"/>
            <a:ext cx="7886700" cy="13255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</a:t>
            </a:r>
            <a:r>
              <a:rPr lang="en-US" altLang="en-US" sz="4000" dirty="0" err="1">
                <a:latin typeface="Comic Sans MS" panose="030F0702030302020204" pitchFamily="66" charset="0"/>
              </a:rPr>
              <a:t>Intracerebral</a:t>
            </a:r>
            <a:r>
              <a:rPr lang="en-US" altLang="en-US" sz="4000" dirty="0">
                <a:latin typeface="Comic Sans MS" panose="030F0702030302020204" pitchFamily="66" charset="0"/>
              </a:rPr>
              <a:t> hemorrhage</a:t>
            </a:r>
          </a:p>
        </p:txBody>
      </p:sp>
      <p:pic>
        <p:nvPicPr>
          <p:cNvPr id="9728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60488"/>
            <a:ext cx="8280400" cy="5237162"/>
          </a:xfr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 </a:t>
            </a:r>
            <a:r>
              <a:rPr lang="en-US" altLang="en-US" sz="4000" dirty="0">
                <a:latin typeface="Comic Sans MS" panose="030F0702030302020204" pitchFamily="66" charset="0"/>
              </a:rPr>
              <a:t>ICH - treatment</a:t>
            </a: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9388" y="1557338"/>
            <a:ext cx="8964612" cy="5400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Surgical</a:t>
            </a:r>
            <a:endParaRPr lang="sr-Latn-RS" sz="28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Latn-C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/>
              <a:t>  - </a:t>
            </a:r>
            <a:r>
              <a:rPr lang="en-US" sz="2800" dirty="0"/>
              <a:t>hematomas in the cerebellum</a:t>
            </a:r>
            <a:endParaRPr lang="sr-Latn-RS" sz="28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Cyrl-RS" sz="28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/>
              <a:t>- </a:t>
            </a:r>
            <a:r>
              <a:rPr lang="en-US" sz="2800" dirty="0"/>
              <a:t>hematomas as a result of aneurysm or AV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800" dirty="0"/>
              <a:t>    malformations</a:t>
            </a:r>
            <a:endParaRPr lang="sr-Latn-RS" sz="28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Latn-RS" sz="28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/>
              <a:t>  - </a:t>
            </a:r>
            <a:r>
              <a:rPr lang="en-US" sz="2800" dirty="0"/>
              <a:t>clinical deterioration in younger patients with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800" dirty="0"/>
              <a:t>     medium/large </a:t>
            </a:r>
            <a:r>
              <a:rPr lang="en-US" sz="2800" dirty="0" err="1"/>
              <a:t>supratentorial</a:t>
            </a:r>
            <a:r>
              <a:rPr lang="en-US" sz="2800" dirty="0"/>
              <a:t> ICH</a:t>
            </a:r>
            <a:endParaRPr lang="sr-Latn-C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dirty="0">
                <a:latin typeface="Comic Sans MS" panose="030F0702030302020204" pitchFamily="66" charset="0"/>
              </a:rPr>
              <a:t>Classification of stroke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363" y="2636838"/>
            <a:ext cx="7886700" cy="4351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>
                <a:solidFill>
                  <a:srgbClr val="C00000"/>
                </a:solidFill>
              </a:rPr>
              <a:t>Ischemic stroke</a:t>
            </a:r>
            <a:endParaRPr lang="sr-Cyrl-RS" sz="3200" b="1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200" b="1" dirty="0">
                <a:solidFill>
                  <a:srgbClr val="C00000"/>
                </a:solidFill>
              </a:rPr>
              <a:t>Hemorrhagic stroke</a:t>
            </a:r>
            <a:endParaRPr lang="sr-Latn-R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r>
              <a:rPr lang="sr-Latn-RS" altLang="en-US" sz="4000">
                <a:latin typeface="Comic Sans MS" panose="030F0702030302020204" pitchFamily="66" charset="0"/>
              </a:rPr>
              <a:t>            </a:t>
            </a:r>
            <a:r>
              <a:rPr lang="en-US" altLang="en-US" sz="4000">
                <a:latin typeface="Comic Sans MS" panose="030F0702030302020204" pitchFamily="66" charset="0"/>
              </a:rPr>
              <a:t>ICH </a:t>
            </a:r>
            <a:r>
              <a:rPr lang="en-US" altLang="en-US" sz="4000" dirty="0">
                <a:latin typeface="Comic Sans MS" panose="030F0702030302020204" pitchFamily="66" charset="0"/>
              </a:rPr>
              <a:t>- treatment</a:t>
            </a: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14313" y="1773238"/>
            <a:ext cx="8964612" cy="5400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Non-surgical</a:t>
            </a:r>
            <a:r>
              <a:rPr lang="sr-Latn-CS" sz="2800" dirty="0">
                <a:solidFill>
                  <a:srgbClr val="C00000"/>
                </a:solidFill>
              </a:rPr>
              <a:t> </a:t>
            </a:r>
            <a:endParaRPr lang="sr-Cyrl-RS" sz="28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800" dirty="0">
              <a:solidFill>
                <a:schemeClr val="folHlink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/>
              <a:t>       - </a:t>
            </a:r>
            <a:r>
              <a:rPr lang="en-US" sz="2800" dirty="0"/>
              <a:t>same as in ischemic MU</a:t>
            </a:r>
            <a:endParaRPr lang="sr-Latn-RS" sz="28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Latn-CS" sz="28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/>
              <a:t>       - </a:t>
            </a:r>
            <a:r>
              <a:rPr lang="en-US" sz="2800" dirty="0"/>
              <a:t>TA is lowered 10-20% more than with IMU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800" dirty="0">
                <a:solidFill>
                  <a:srgbClr val="C00000"/>
                </a:solidFill>
                <a:latin typeface="Comic Sans MS" pitchFamily="66" charset="0"/>
              </a:rPr>
              <a:t>      </a:t>
            </a:r>
            <a:r>
              <a:rPr lang="en-US" sz="4800" dirty="0">
                <a:latin typeface="Comic Sans MS" pitchFamily="66" charset="0"/>
              </a:rPr>
              <a:t>Ischemic stroke</a:t>
            </a:r>
            <a:br>
              <a:rPr lang="sr-Cyrl-RS" dirty="0">
                <a:latin typeface="Comic Sans MS" pitchFamily="66" charset="0"/>
              </a:rPr>
            </a:br>
            <a:r>
              <a:rPr lang="sr-Latn-RS" dirty="0">
                <a:latin typeface="Comic Sans MS" pitchFamily="66" charset="0"/>
              </a:rPr>
              <a:t>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57338"/>
            <a:ext cx="7886700" cy="435133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Interruption of cerebral circulation due to blockage (occlusion) of a blood vessel</a:t>
            </a:r>
            <a:endParaRPr lang="sr-Cyrl-RS" sz="2800" dirty="0"/>
          </a:p>
          <a:p>
            <a:pPr fontAlgn="auto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</a:rPr>
              <a:t>Etiological classification:</a:t>
            </a:r>
            <a:endParaRPr lang="sr-Latn-RS" sz="2800" b="1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Atherosclerosis of large arteries (20%)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dirty="0" err="1">
                <a:solidFill>
                  <a:srgbClr val="C00000"/>
                </a:solidFill>
              </a:rPr>
              <a:t>Cardioembolization</a:t>
            </a:r>
            <a:r>
              <a:rPr lang="en-US" sz="2800" dirty="0">
                <a:solidFill>
                  <a:srgbClr val="C00000"/>
                </a:solidFill>
              </a:rPr>
              <a:t> (20%)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Occlusion of small arteries - lacunae (20-30%)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Other identified cause (10%)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Undetermined cause (25-35%)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r>
              <a:rPr lang="sr-Latn-RS" altLang="en-US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           </a:t>
            </a:r>
            <a:r>
              <a:rPr lang="en-US" altLang="en-US" sz="4000" dirty="0">
                <a:latin typeface="Comic Sans MS" panose="030F0702030302020204" pitchFamily="66" charset="0"/>
              </a:rPr>
              <a:t>Ischemic stroke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5288" y="1196975"/>
            <a:ext cx="8450262" cy="56610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According to the speed of development and duration of symptoms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     </a:t>
            </a:r>
            <a:r>
              <a:rPr lang="sr-Latn-CS" sz="2400" b="1" dirty="0">
                <a:solidFill>
                  <a:srgbClr val="C00000"/>
                </a:solidFill>
              </a:rPr>
              <a:t>1. </a:t>
            </a:r>
            <a:r>
              <a:rPr lang="en-US" sz="2400" b="1" dirty="0">
                <a:solidFill>
                  <a:srgbClr val="C00000"/>
                </a:solidFill>
              </a:rPr>
              <a:t>TIA</a:t>
            </a:r>
            <a:endParaRPr lang="sr-Latn-RS" sz="2400" b="1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400" b="1" dirty="0">
                <a:solidFill>
                  <a:srgbClr val="C00000"/>
                </a:solidFill>
              </a:rPr>
              <a:t>        </a:t>
            </a:r>
            <a:r>
              <a:rPr lang="sr-Latn-CS" sz="2400" b="1" dirty="0">
                <a:solidFill>
                  <a:srgbClr val="C00000"/>
                </a:solidFill>
              </a:rPr>
              <a:t>2. </a:t>
            </a:r>
            <a:r>
              <a:rPr lang="sr-Latn-BA" sz="2400" b="1" dirty="0">
                <a:solidFill>
                  <a:srgbClr val="C00000"/>
                </a:solidFill>
              </a:rPr>
              <a:t>Stroke</a:t>
            </a:r>
            <a:r>
              <a:rPr lang="en-US" sz="2400" b="1" dirty="0">
                <a:solidFill>
                  <a:srgbClr val="C00000"/>
                </a:solidFill>
              </a:rPr>
              <a:t> in development - worsening during the first hours or </a:t>
            </a:r>
            <a:r>
              <a:rPr lang="sr-Latn-RS" sz="2400" b="1" dirty="0">
                <a:solidFill>
                  <a:srgbClr val="C00000"/>
                </a:solidFill>
              </a:rPr>
              <a:t> days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RS" sz="2400" b="1" dirty="0">
                <a:solidFill>
                  <a:srgbClr val="C00000"/>
                </a:solidFill>
              </a:rPr>
              <a:t>        </a:t>
            </a:r>
            <a:r>
              <a:rPr lang="sr-Cyrl-RS" sz="2400" b="1" dirty="0">
                <a:solidFill>
                  <a:srgbClr val="C00000"/>
                </a:solidFill>
              </a:rPr>
              <a:t>3. </a:t>
            </a:r>
            <a:r>
              <a:rPr lang="en-US" sz="2400" b="1" dirty="0">
                <a:solidFill>
                  <a:srgbClr val="C00000"/>
                </a:solidFill>
              </a:rPr>
              <a:t>Complete or stable </a:t>
            </a:r>
            <a:r>
              <a:rPr lang="sr-Latn-BA" sz="2400" b="1" dirty="0">
                <a:solidFill>
                  <a:srgbClr val="C00000"/>
                </a:solidFill>
              </a:rPr>
              <a:t>stroke</a:t>
            </a:r>
            <a:endParaRPr lang="sr-Latn-RS" sz="2400" b="1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      - </a:t>
            </a:r>
            <a:r>
              <a:rPr lang="en-US" sz="2400" dirty="0"/>
              <a:t>the deficit developed completely immediately after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400" dirty="0"/>
              <a:t>           the beginning of the disease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      - </a:t>
            </a:r>
            <a:r>
              <a:rPr lang="en-US" sz="2400" dirty="0"/>
              <a:t>remained unchanged for 72 hours</a:t>
            </a:r>
            <a:endParaRPr lang="sr-Latn-CS" sz="24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/>
              <a:t>         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5899</TotalTime>
  <Words>2407</Words>
  <Application>Microsoft Office PowerPoint</Application>
  <PresentationFormat>On-screen Show (4:3)</PresentationFormat>
  <Paragraphs>491</Paragraphs>
  <Slides>70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7" baseType="lpstr">
      <vt:lpstr>Arial</vt:lpstr>
      <vt:lpstr>Calibri</vt:lpstr>
      <vt:lpstr>Calibri Light</vt:lpstr>
      <vt:lpstr>Comic Sans MS</vt:lpstr>
      <vt:lpstr>Verdana</vt:lpstr>
      <vt:lpstr>Wingdings</vt:lpstr>
      <vt:lpstr>Office Theme</vt:lpstr>
      <vt:lpstr>Stroke </vt:lpstr>
      <vt:lpstr>   Blood vessels of the brain</vt:lpstr>
      <vt:lpstr>                 Stroke  World Health Organization definition</vt:lpstr>
      <vt:lpstr>               Stroke</vt:lpstr>
      <vt:lpstr>               Stroke                   </vt:lpstr>
      <vt:lpstr>               Stroke     </vt:lpstr>
      <vt:lpstr>Classification of stroke</vt:lpstr>
      <vt:lpstr>      Ischemic stroke    </vt:lpstr>
      <vt:lpstr>           Ischemic stroke</vt:lpstr>
      <vt:lpstr>             Penumbra</vt:lpstr>
      <vt:lpstr>         Brain ischemia</vt:lpstr>
      <vt:lpstr>   Prognosis of ischemic stroke</vt:lpstr>
      <vt:lpstr>         Risk factors</vt:lpstr>
      <vt:lpstr>          Risk factors</vt:lpstr>
      <vt:lpstr>Non-modifiable risk factors  </vt:lpstr>
      <vt:lpstr>     Modifiable risk factors   </vt:lpstr>
      <vt:lpstr>    Modifiable risk factors </vt:lpstr>
      <vt:lpstr>    Modifiable risk factors</vt:lpstr>
      <vt:lpstr>    Modifiable risk factors</vt:lpstr>
      <vt:lpstr>     Modifiable risk factors</vt:lpstr>
      <vt:lpstr>     Modifiable risk factors  </vt:lpstr>
      <vt:lpstr>    Transient ischemic attack</vt:lpstr>
      <vt:lpstr>   Transient ischemic attack</vt:lpstr>
      <vt:lpstr>   Clinical of stroke</vt:lpstr>
      <vt:lpstr>   Clinical of stroke</vt:lpstr>
      <vt:lpstr>    Clinical of stroke</vt:lpstr>
      <vt:lpstr>    Clinical of stroke</vt:lpstr>
      <vt:lpstr>    Clinical of stroke</vt:lpstr>
      <vt:lpstr>  Clinical of stroke</vt:lpstr>
      <vt:lpstr>  Diagnosis of ischemic MU</vt:lpstr>
      <vt:lpstr>       Diagnosis ofstroke</vt:lpstr>
      <vt:lpstr>        Diagnosis -other</vt:lpstr>
      <vt:lpstr>  Ischemic stroke therapy</vt:lpstr>
      <vt:lpstr>     Treatment of stroke</vt:lpstr>
      <vt:lpstr> Treatment of manifested IMU    Concept of urgent access</vt:lpstr>
      <vt:lpstr>A. Recanalization of a clogged blood vessel</vt:lpstr>
      <vt:lpstr> 1. Recanalization of a clogged blood vessel</vt:lpstr>
      <vt:lpstr> Recanalization of an occluded blood vessel - thrombolysis </vt:lpstr>
      <vt:lpstr>2. Neuroprotective therapy</vt:lpstr>
      <vt:lpstr>Respiratory function and airway protection </vt:lpstr>
      <vt:lpstr>       Fluid replacement </vt:lpstr>
      <vt:lpstr>     Regulation of blood pressure </vt:lpstr>
      <vt:lpstr>        Regulation of glycemia</vt:lpstr>
      <vt:lpstr>   Body temperature regulation </vt:lpstr>
      <vt:lpstr>3. Application of drugs and procedures for the prevention and treatment of systemic complications of the disease</vt:lpstr>
      <vt:lpstr>           CNS complications</vt:lpstr>
      <vt:lpstr>PowerPoint Presentation</vt:lpstr>
      <vt:lpstr>        Primary prevention</vt:lpstr>
      <vt:lpstr>4. Early secondary prevention </vt:lpstr>
      <vt:lpstr>  Early secondary prevention</vt:lpstr>
      <vt:lpstr>    Hemorrhagic stroke</vt:lpstr>
      <vt:lpstr>       Subarachnoid hemorrhage </vt:lpstr>
      <vt:lpstr>        Aneurysm (15% multiple)</vt:lpstr>
      <vt:lpstr>             Epidemiology    </vt:lpstr>
      <vt:lpstr>         SAH – risk factors</vt:lpstr>
      <vt:lpstr>       SAH – clinical</vt:lpstr>
      <vt:lpstr>             SAH - diagnosis</vt:lpstr>
      <vt:lpstr>    Subarachnoid hemorrhage</vt:lpstr>
      <vt:lpstr>   SAH – neurological complications</vt:lpstr>
      <vt:lpstr>   SAH – somatic complications</vt:lpstr>
      <vt:lpstr>         SAH - treatment</vt:lpstr>
      <vt:lpstr>     Intracerebral hemorrhage</vt:lpstr>
      <vt:lpstr>        ICH - epidemiology</vt:lpstr>
      <vt:lpstr>          ICH - risk factors</vt:lpstr>
      <vt:lpstr>         ICH - prognosis</vt:lpstr>
      <vt:lpstr>     ICH - clinical</vt:lpstr>
      <vt:lpstr>       ICH - diagnosis</vt:lpstr>
      <vt:lpstr>    Intracerebral hemorrhage</vt:lpstr>
      <vt:lpstr>          ICH - treatment</vt:lpstr>
      <vt:lpstr>            ICH - treatment</vt:lpstr>
    </vt:vector>
  </TitlesOfParts>
  <Company>KBC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Cerebrovaskularne bolesti</dc:title>
  <dc:creator>Goca Toncev</dc:creator>
  <cp:lastModifiedBy>381600348111</cp:lastModifiedBy>
  <cp:revision>182</cp:revision>
  <dcterms:created xsi:type="dcterms:W3CDTF">2007-12-06T17:31:12Z</dcterms:created>
  <dcterms:modified xsi:type="dcterms:W3CDTF">2024-05-20T21:32:07Z</dcterms:modified>
</cp:coreProperties>
</file>